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2" r:id="rId7"/>
    <p:sldId id="273" r:id="rId8"/>
    <p:sldId id="263" r:id="rId9"/>
    <p:sldId id="264" r:id="rId10"/>
    <p:sldId id="265" r:id="rId11"/>
    <p:sldId id="270" r:id="rId12"/>
    <p:sldId id="271" r:id="rId13"/>
    <p:sldId id="269" r:id="rId14"/>
    <p:sldId id="262" r:id="rId15"/>
    <p:sldId id="261" r:id="rId16"/>
    <p:sldId id="266" r:id="rId17"/>
    <p:sldId id="268" r:id="rId18"/>
    <p:sldId id="267" r:id="rId19"/>
    <p:sldId id="274" r:id="rId20"/>
    <p:sldId id="276" r:id="rId21"/>
    <p:sldId id="275"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5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3A62F0C-E888-4A82-9E31-F7EE830B7D27}" type="datetimeFigureOut">
              <a:rPr lang="en-US" smtClean="0"/>
              <a:pPr/>
              <a:t>8/13/2009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CC8EFD-6B49-46C5-8387-143AD9211055}"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3A62F0C-E888-4A82-9E31-F7EE830B7D27}" type="datetimeFigureOut">
              <a:rPr lang="en-US" smtClean="0"/>
              <a:pPr/>
              <a:t>8/13/2009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CC8EFD-6B49-46C5-8387-143AD9211055}"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62F0C-E888-4A82-9E31-F7EE830B7D27}" type="datetimeFigureOut">
              <a:rPr lang="en-US" smtClean="0"/>
              <a:pPr/>
              <a:t>8/13/2009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C8EFD-6B49-46C5-8387-143AD9211055}" type="slidenum">
              <a:rPr lang="en-AU" smtClean="0"/>
              <a:pPr/>
              <a:t>‹#›</a:t>
            </a:fld>
            <a:endParaRPr lang="en-AU"/>
          </a:p>
        </p:txBody>
      </p:sp>
      <p:sp>
        <p:nvSpPr>
          <p:cNvPr id="7" name="Title 1"/>
          <p:cNvSpPr txBox="1">
            <a:spLocks/>
          </p:cNvSpPr>
          <p:nvPr userDrawn="1"/>
        </p:nvSpPr>
        <p:spPr>
          <a:xfrm>
            <a:off x="0" y="1"/>
            <a:ext cx="9144000" cy="1071546"/>
          </a:xfrm>
          <a:prstGeom prst="rect">
            <a:avLst/>
          </a:prstGeom>
          <a:solidFill>
            <a:schemeClr val="tx1"/>
          </a:solidFill>
        </p:spPr>
        <p:txBody>
          <a:bodyPr>
            <a:normAutofit/>
          </a:bodyPr>
          <a:lstStyle>
            <a:lvl1pPr>
              <a:defRPr sz="2800">
                <a:solidFill>
                  <a:srgbClr val="FFC000"/>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800" b="0" i="0" u="none" strike="noStrike" kern="1200" cap="none" spc="0" normalizeH="0" baseline="0" noProof="0" dirty="0" smtClean="0">
              <a:ln>
                <a:noFill/>
              </a:ln>
              <a:solidFill>
                <a:srgbClr val="FFC000"/>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w3schools.com/html/html_quick.a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
            <a:ext cx="9144000" cy="928669"/>
          </a:xfrm>
          <a:prstGeom prst="rect">
            <a:avLst/>
          </a:prstGeom>
        </p:spPr>
        <p:txBody>
          <a:bodyPr/>
          <a:lstStyle/>
          <a:p>
            <a:r>
              <a:rPr lang="en-AU" dirty="0" smtClean="0"/>
              <a:t>Learning HTML</a:t>
            </a:r>
            <a:endParaRPr lang="en-AU" dirty="0"/>
          </a:p>
        </p:txBody>
      </p:sp>
      <p:pic>
        <p:nvPicPr>
          <p:cNvPr id="1026" name="Picture 2"/>
          <p:cNvPicPr>
            <a:picLocks noChangeAspect="1" noChangeArrowheads="1"/>
          </p:cNvPicPr>
          <p:nvPr/>
        </p:nvPicPr>
        <p:blipFill>
          <a:blip r:embed="rId2" cstate="print"/>
          <a:srcRect r="53710" b="58008"/>
          <a:stretch>
            <a:fillRect/>
          </a:stretch>
        </p:blipFill>
        <p:spPr bwMode="auto">
          <a:xfrm>
            <a:off x="1357290" y="2357430"/>
            <a:ext cx="6168588" cy="3357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643174" y="357166"/>
            <a:ext cx="3286148" cy="646331"/>
          </a:xfrm>
          <a:prstGeom prst="rect">
            <a:avLst/>
          </a:prstGeom>
          <a:noFill/>
        </p:spPr>
        <p:txBody>
          <a:bodyPr wrap="square" rtlCol="0">
            <a:spAutoFit/>
          </a:bodyPr>
          <a:lstStyle/>
          <a:p>
            <a:pPr algn="ctr"/>
            <a:r>
              <a:rPr lang="en-AU" sz="3600" dirty="0" smtClean="0">
                <a:solidFill>
                  <a:srgbClr val="FFC000"/>
                </a:solidFill>
              </a:rPr>
              <a:t>Learning HTML</a:t>
            </a:r>
            <a:endParaRPr lang="en-AU" sz="3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357298"/>
            <a:ext cx="2786082" cy="369332"/>
          </a:xfrm>
          <a:prstGeom prst="rect">
            <a:avLst/>
          </a:prstGeom>
        </p:spPr>
        <p:txBody>
          <a:bodyPr wrap="square">
            <a:spAutoFit/>
          </a:bodyPr>
          <a:lstStyle/>
          <a:p>
            <a:r>
              <a:rPr lang="en-AU" dirty="0" smtClean="0"/>
              <a:t> </a:t>
            </a:r>
          </a:p>
        </p:txBody>
      </p:sp>
      <p:pic>
        <p:nvPicPr>
          <p:cNvPr id="4" name="Picture 7"/>
          <p:cNvPicPr>
            <a:picLocks noChangeAspect="1" noChangeArrowheads="1"/>
          </p:cNvPicPr>
          <p:nvPr/>
        </p:nvPicPr>
        <p:blipFill>
          <a:blip r:embed="rId2" cstate="print"/>
          <a:srcRect l="2107" t="26832" r="77722" b="67147"/>
          <a:stretch>
            <a:fillRect/>
          </a:stretch>
        </p:blipFill>
        <p:spPr bwMode="auto">
          <a:xfrm>
            <a:off x="285720" y="2714620"/>
            <a:ext cx="7578381" cy="1357322"/>
          </a:xfrm>
          <a:prstGeom prst="rect">
            <a:avLst/>
          </a:prstGeom>
          <a:noFill/>
          <a:ln w="9525">
            <a:noFill/>
            <a:miter lim="800000"/>
            <a:headEnd/>
            <a:tailEnd/>
          </a:ln>
          <a:effectLst/>
        </p:spPr>
      </p:pic>
      <p:sp>
        <p:nvSpPr>
          <p:cNvPr id="5" name="Line Callout 1 4"/>
          <p:cNvSpPr/>
          <p:nvPr/>
        </p:nvSpPr>
        <p:spPr>
          <a:xfrm>
            <a:off x="571472" y="1500174"/>
            <a:ext cx="1785950" cy="500066"/>
          </a:xfrm>
          <a:prstGeom prst="borderCallout1">
            <a:avLst>
              <a:gd name="adj1" fmla="val 126801"/>
              <a:gd name="adj2" fmla="val 63037"/>
              <a:gd name="adj3" fmla="val 377833"/>
              <a:gd name="adj4" fmla="val 81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rgbClr val="0000FF"/>
                </a:solidFill>
              </a:rPr>
              <a:t>a</a:t>
            </a:r>
            <a:r>
              <a:rPr lang="en-AU" dirty="0" smtClean="0">
                <a:solidFill>
                  <a:schemeClr val="tx1"/>
                </a:solidFill>
              </a:rPr>
              <a:t> means Anchor </a:t>
            </a:r>
          </a:p>
        </p:txBody>
      </p:sp>
      <p:sp>
        <p:nvSpPr>
          <p:cNvPr id="6" name="Line Callout 1 5"/>
          <p:cNvSpPr/>
          <p:nvPr/>
        </p:nvSpPr>
        <p:spPr>
          <a:xfrm>
            <a:off x="2071670" y="2071678"/>
            <a:ext cx="2357454" cy="785818"/>
          </a:xfrm>
          <a:prstGeom prst="borderCallout1">
            <a:avLst>
              <a:gd name="adj1" fmla="val 94870"/>
              <a:gd name="adj2" fmla="val 29901"/>
              <a:gd name="adj3" fmla="val 153052"/>
              <a:gd name="adj4" fmla="val 27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solidFill>
                <a:srgbClr val="0000FF"/>
              </a:solidFill>
            </a:endParaRPr>
          </a:p>
          <a:p>
            <a:pPr algn="ctr"/>
            <a:r>
              <a:rPr lang="en-AU" dirty="0" err="1" smtClean="0">
                <a:solidFill>
                  <a:srgbClr val="0000FF"/>
                </a:solidFill>
              </a:rPr>
              <a:t>href</a:t>
            </a:r>
            <a:r>
              <a:rPr lang="en-AU" dirty="0" smtClean="0">
                <a:solidFill>
                  <a:schemeClr val="tx1"/>
                </a:solidFill>
              </a:rPr>
              <a:t> means</a:t>
            </a:r>
          </a:p>
          <a:p>
            <a:pPr algn="ctr"/>
            <a:r>
              <a:rPr lang="en-AU" dirty="0" smtClean="0">
                <a:solidFill>
                  <a:schemeClr val="tx1"/>
                </a:solidFill>
              </a:rPr>
              <a:t> hyperlink reference</a:t>
            </a:r>
          </a:p>
          <a:p>
            <a:r>
              <a:rPr lang="en-AU" dirty="0" smtClean="0">
                <a:solidFill>
                  <a:schemeClr val="tx1"/>
                </a:solidFill>
              </a:rPr>
              <a:t> </a:t>
            </a:r>
            <a:endParaRPr lang="en-AU" dirty="0">
              <a:solidFill>
                <a:schemeClr val="tx1"/>
              </a:solidFill>
            </a:endParaRPr>
          </a:p>
        </p:txBody>
      </p:sp>
      <p:sp>
        <p:nvSpPr>
          <p:cNvPr id="7" name="Line Callout 1 6"/>
          <p:cNvSpPr/>
          <p:nvPr/>
        </p:nvSpPr>
        <p:spPr>
          <a:xfrm>
            <a:off x="4572000" y="1428736"/>
            <a:ext cx="2357454" cy="714380"/>
          </a:xfrm>
          <a:prstGeom prst="borderCallout1">
            <a:avLst>
              <a:gd name="adj1" fmla="val 115719"/>
              <a:gd name="adj2" fmla="val 26022"/>
              <a:gd name="adj3" fmla="val 248257"/>
              <a:gd name="adj4" fmla="val 10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rgbClr val="0000FF"/>
                </a:solidFill>
              </a:rPr>
              <a:t>page 2.htm </a:t>
            </a:r>
            <a:r>
              <a:rPr lang="en-AU" dirty="0" smtClean="0">
                <a:solidFill>
                  <a:schemeClr val="tx1"/>
                </a:solidFill>
              </a:rPr>
              <a:t>is the page you link to </a:t>
            </a:r>
            <a:endParaRPr lang="en-AU" dirty="0">
              <a:solidFill>
                <a:schemeClr val="tx1"/>
              </a:solidFill>
            </a:endParaRPr>
          </a:p>
        </p:txBody>
      </p:sp>
      <p:sp>
        <p:nvSpPr>
          <p:cNvPr id="8" name="Line Callout 1 7"/>
          <p:cNvSpPr/>
          <p:nvPr/>
        </p:nvSpPr>
        <p:spPr>
          <a:xfrm>
            <a:off x="6357950" y="2285992"/>
            <a:ext cx="2500330" cy="714380"/>
          </a:xfrm>
          <a:prstGeom prst="borderCallout1">
            <a:avLst>
              <a:gd name="adj1" fmla="val 104083"/>
              <a:gd name="adj2" fmla="val 26022"/>
              <a:gd name="adj3" fmla="val 133833"/>
              <a:gd name="adj4" fmla="val 20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smtClean="0">
              <a:solidFill>
                <a:srgbClr val="0000FF"/>
              </a:solidFill>
            </a:endParaRPr>
          </a:p>
          <a:p>
            <a:r>
              <a:rPr lang="en-AU" dirty="0" smtClean="0">
                <a:solidFill>
                  <a:srgbClr val="0000FF"/>
                </a:solidFill>
              </a:rPr>
              <a:t>News</a:t>
            </a:r>
            <a:r>
              <a:rPr lang="en-AU" dirty="0" smtClean="0"/>
              <a:t> </a:t>
            </a:r>
            <a:r>
              <a:rPr lang="en-AU" dirty="0" smtClean="0">
                <a:solidFill>
                  <a:schemeClr val="tx1"/>
                </a:solidFill>
              </a:rPr>
              <a:t>is the link that you see on the page </a:t>
            </a:r>
          </a:p>
          <a:p>
            <a:endParaRPr lang="en-AU" dirty="0">
              <a:solidFill>
                <a:schemeClr val="tx1"/>
              </a:solidFill>
            </a:endParaRPr>
          </a:p>
        </p:txBody>
      </p:sp>
      <p:pic>
        <p:nvPicPr>
          <p:cNvPr id="9" name="Picture 7"/>
          <p:cNvPicPr>
            <a:picLocks noChangeAspect="1" noChangeArrowheads="1"/>
          </p:cNvPicPr>
          <p:nvPr/>
        </p:nvPicPr>
        <p:blipFill>
          <a:blip r:embed="rId2" cstate="print"/>
          <a:srcRect l="2107" t="45898" r="88560" b="48047"/>
          <a:stretch>
            <a:fillRect/>
          </a:stretch>
        </p:blipFill>
        <p:spPr bwMode="auto">
          <a:xfrm>
            <a:off x="2857488" y="4857760"/>
            <a:ext cx="2214578" cy="8621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2928926" y="285728"/>
            <a:ext cx="4786346" cy="523220"/>
          </a:xfrm>
          <a:prstGeom prst="rect">
            <a:avLst/>
          </a:prstGeom>
          <a:noFill/>
        </p:spPr>
        <p:txBody>
          <a:bodyPr wrap="square" rtlCol="0">
            <a:spAutoFit/>
          </a:bodyPr>
          <a:lstStyle/>
          <a:p>
            <a:pPr algn="ctr"/>
            <a:r>
              <a:rPr lang="en-AU" sz="2800" dirty="0" smtClean="0">
                <a:solidFill>
                  <a:srgbClr val="FFC000"/>
                </a:solidFill>
              </a:rPr>
              <a:t>HTML Links   (Hyperlinks)</a:t>
            </a:r>
            <a:endParaRPr lang="en-AU" sz="2800" dirty="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6050" y="357166"/>
            <a:ext cx="3714776" cy="523220"/>
          </a:xfrm>
          <a:prstGeom prst="rect">
            <a:avLst/>
          </a:prstGeom>
          <a:noFill/>
        </p:spPr>
        <p:txBody>
          <a:bodyPr wrap="square" rtlCol="0">
            <a:spAutoFit/>
          </a:bodyPr>
          <a:lstStyle/>
          <a:p>
            <a:pPr algn="ctr"/>
            <a:r>
              <a:rPr lang="en-AU" sz="2800" dirty="0" smtClean="0">
                <a:solidFill>
                  <a:srgbClr val="FFC000"/>
                </a:solidFill>
              </a:rPr>
              <a:t>Inserting Images</a:t>
            </a:r>
            <a:endParaRPr lang="en-AU" sz="2800" dirty="0">
              <a:solidFill>
                <a:srgbClr val="FFC000"/>
              </a:solidFill>
            </a:endParaRPr>
          </a:p>
        </p:txBody>
      </p:sp>
      <p:sp>
        <p:nvSpPr>
          <p:cNvPr id="4" name="TextBox 3"/>
          <p:cNvSpPr txBox="1"/>
          <p:nvPr/>
        </p:nvSpPr>
        <p:spPr>
          <a:xfrm>
            <a:off x="571472" y="1214422"/>
            <a:ext cx="8143932" cy="1077218"/>
          </a:xfrm>
          <a:prstGeom prst="rect">
            <a:avLst/>
          </a:prstGeom>
          <a:noFill/>
        </p:spPr>
        <p:txBody>
          <a:bodyPr wrap="square" rtlCol="0">
            <a:spAutoFit/>
          </a:bodyPr>
          <a:lstStyle/>
          <a:p>
            <a:r>
              <a:rPr lang="en-AU" dirty="0" smtClean="0"/>
              <a:t>In HTML, images are defined with the </a:t>
            </a:r>
            <a:r>
              <a:rPr lang="en-AU" sz="2800" dirty="0" smtClean="0">
                <a:solidFill>
                  <a:srgbClr val="0000FF"/>
                </a:solidFill>
              </a:rPr>
              <a:t>&lt;</a:t>
            </a:r>
            <a:r>
              <a:rPr lang="en-AU" sz="2800" dirty="0" err="1" smtClean="0">
                <a:solidFill>
                  <a:srgbClr val="0000FF"/>
                </a:solidFill>
              </a:rPr>
              <a:t>img</a:t>
            </a:r>
            <a:r>
              <a:rPr lang="en-AU" sz="2800" dirty="0" smtClean="0">
                <a:solidFill>
                  <a:srgbClr val="0000FF"/>
                </a:solidFill>
              </a:rPr>
              <a:t>&gt; </a:t>
            </a:r>
            <a:r>
              <a:rPr lang="en-AU" dirty="0" smtClean="0"/>
              <a:t>tag and a </a:t>
            </a:r>
            <a:r>
              <a:rPr lang="en-AU" sz="2800" dirty="0" err="1" smtClean="0">
                <a:solidFill>
                  <a:srgbClr val="0000FF"/>
                </a:solidFill>
              </a:rPr>
              <a:t>src</a:t>
            </a:r>
            <a:r>
              <a:rPr lang="en-AU" dirty="0" smtClean="0"/>
              <a:t> attribute. </a:t>
            </a:r>
            <a:r>
              <a:rPr lang="en-AU" dirty="0" err="1" smtClean="0"/>
              <a:t>Src</a:t>
            </a:r>
            <a:r>
              <a:rPr lang="en-AU" dirty="0" smtClean="0"/>
              <a:t> stands for "</a:t>
            </a:r>
            <a:r>
              <a:rPr lang="en-AU" dirty="0" smtClean="0">
                <a:solidFill>
                  <a:srgbClr val="0000FF"/>
                </a:solidFill>
              </a:rPr>
              <a:t>source</a:t>
            </a:r>
            <a:r>
              <a:rPr lang="en-AU" dirty="0" smtClean="0"/>
              <a:t>". The </a:t>
            </a:r>
            <a:r>
              <a:rPr lang="en-AU" dirty="0" smtClean="0">
                <a:solidFill>
                  <a:srgbClr val="0000FF"/>
                </a:solidFill>
              </a:rPr>
              <a:t>value </a:t>
            </a:r>
            <a:r>
              <a:rPr lang="en-AU" dirty="0" smtClean="0"/>
              <a:t>of the </a:t>
            </a:r>
            <a:r>
              <a:rPr lang="en-AU" dirty="0" err="1" smtClean="0">
                <a:solidFill>
                  <a:srgbClr val="0000FF"/>
                </a:solidFill>
              </a:rPr>
              <a:t>src</a:t>
            </a:r>
            <a:r>
              <a:rPr lang="en-AU" dirty="0" smtClean="0"/>
              <a:t> attribute is where the image is stored.                       Sound complicated? Once you look at the example, it’s easy to understand</a:t>
            </a:r>
            <a:endParaRPr lang="en-AU" dirty="0"/>
          </a:p>
        </p:txBody>
      </p:sp>
      <p:pic>
        <p:nvPicPr>
          <p:cNvPr id="5123" name="Picture 3"/>
          <p:cNvPicPr>
            <a:picLocks noChangeAspect="1" noChangeArrowheads="1"/>
          </p:cNvPicPr>
          <p:nvPr/>
        </p:nvPicPr>
        <p:blipFill>
          <a:blip r:embed="rId2" cstate="print"/>
          <a:srcRect t="16602" r="57812" b="28710"/>
          <a:stretch>
            <a:fillRect/>
          </a:stretch>
        </p:blipFill>
        <p:spPr bwMode="auto">
          <a:xfrm>
            <a:off x="2285984" y="2428868"/>
            <a:ext cx="5306854" cy="41275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2347" t="16602" r="57812" b="70246"/>
          <a:stretch>
            <a:fillRect/>
          </a:stretch>
        </p:blipFill>
        <p:spPr bwMode="auto">
          <a:xfrm>
            <a:off x="428596" y="1357298"/>
            <a:ext cx="8295445" cy="1643074"/>
          </a:xfrm>
          <a:prstGeom prst="rect">
            <a:avLst/>
          </a:prstGeom>
          <a:noFill/>
          <a:ln w="9525">
            <a:noFill/>
            <a:miter lim="800000"/>
            <a:headEnd/>
            <a:tailEnd/>
          </a:ln>
          <a:effectLst/>
        </p:spPr>
      </p:pic>
      <p:sp>
        <p:nvSpPr>
          <p:cNvPr id="5" name="TextBox 4"/>
          <p:cNvSpPr txBox="1"/>
          <p:nvPr/>
        </p:nvSpPr>
        <p:spPr>
          <a:xfrm>
            <a:off x="2786050" y="357166"/>
            <a:ext cx="3714776" cy="523220"/>
          </a:xfrm>
          <a:prstGeom prst="rect">
            <a:avLst/>
          </a:prstGeom>
          <a:noFill/>
        </p:spPr>
        <p:txBody>
          <a:bodyPr wrap="square" rtlCol="0">
            <a:spAutoFit/>
          </a:bodyPr>
          <a:lstStyle/>
          <a:p>
            <a:pPr algn="ctr"/>
            <a:r>
              <a:rPr lang="en-AU" sz="2800" dirty="0" smtClean="0">
                <a:solidFill>
                  <a:srgbClr val="FFC000"/>
                </a:solidFill>
              </a:rPr>
              <a:t>Inserting Images</a:t>
            </a:r>
            <a:endParaRPr lang="en-AU" sz="2800" dirty="0">
              <a:solidFill>
                <a:srgbClr val="FFC000"/>
              </a:solidFill>
            </a:endParaRPr>
          </a:p>
        </p:txBody>
      </p:sp>
      <p:pic>
        <p:nvPicPr>
          <p:cNvPr id="6" name="Picture 5"/>
          <p:cNvPicPr>
            <a:picLocks noChangeAspect="1" noChangeArrowheads="1"/>
          </p:cNvPicPr>
          <p:nvPr/>
        </p:nvPicPr>
        <p:blipFill>
          <a:blip r:embed="rId2" cstate="print"/>
          <a:srcRect l="3756" t="47119" r="83098" b="30188"/>
          <a:stretch>
            <a:fillRect/>
          </a:stretch>
        </p:blipFill>
        <p:spPr bwMode="auto">
          <a:xfrm>
            <a:off x="3286116" y="4214818"/>
            <a:ext cx="2000264" cy="2071702"/>
          </a:xfrm>
          <a:prstGeom prst="rect">
            <a:avLst/>
          </a:prstGeom>
          <a:noFill/>
          <a:ln w="9525">
            <a:noFill/>
            <a:miter lim="800000"/>
            <a:headEnd/>
            <a:tailEnd/>
          </a:ln>
          <a:effectLst/>
        </p:spPr>
      </p:pic>
      <p:sp>
        <p:nvSpPr>
          <p:cNvPr id="7" name="Line Callout 1 6"/>
          <p:cNvSpPr/>
          <p:nvPr/>
        </p:nvSpPr>
        <p:spPr>
          <a:xfrm>
            <a:off x="214282" y="3429000"/>
            <a:ext cx="1714512" cy="785818"/>
          </a:xfrm>
          <a:prstGeom prst="borderCallout1">
            <a:avLst>
              <a:gd name="adj1" fmla="val -6185"/>
              <a:gd name="adj2" fmla="val 46524"/>
              <a:gd name="adj3" fmla="val -58719"/>
              <a:gd name="adj4" fmla="val 683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Start with</a:t>
            </a:r>
          </a:p>
          <a:p>
            <a:pPr algn="ctr"/>
            <a:r>
              <a:rPr lang="en-AU" dirty="0" smtClean="0">
                <a:solidFill>
                  <a:schemeClr val="tx1"/>
                </a:solidFill>
              </a:rPr>
              <a:t> &lt;</a:t>
            </a:r>
            <a:r>
              <a:rPr lang="en-AU" dirty="0" err="1" smtClean="0">
                <a:solidFill>
                  <a:schemeClr val="tx1"/>
                </a:solidFill>
              </a:rPr>
              <a:t>img</a:t>
            </a:r>
            <a:r>
              <a:rPr lang="en-AU" dirty="0" smtClean="0">
                <a:solidFill>
                  <a:schemeClr val="tx1"/>
                </a:solidFill>
              </a:rPr>
              <a:t> </a:t>
            </a:r>
            <a:r>
              <a:rPr lang="en-AU" dirty="0" err="1" smtClean="0">
                <a:solidFill>
                  <a:schemeClr val="tx1"/>
                </a:solidFill>
              </a:rPr>
              <a:t>src</a:t>
            </a:r>
            <a:r>
              <a:rPr lang="en-AU" dirty="0" smtClean="0">
                <a:solidFill>
                  <a:schemeClr val="tx1"/>
                </a:solidFill>
              </a:rPr>
              <a:t>  =</a:t>
            </a:r>
            <a:endParaRPr lang="en-AU" dirty="0">
              <a:solidFill>
                <a:schemeClr val="tx1"/>
              </a:solidFill>
            </a:endParaRPr>
          </a:p>
        </p:txBody>
      </p:sp>
      <p:sp>
        <p:nvSpPr>
          <p:cNvPr id="8" name="Line Callout 1 7"/>
          <p:cNvSpPr/>
          <p:nvPr/>
        </p:nvSpPr>
        <p:spPr>
          <a:xfrm>
            <a:off x="2285984" y="3429000"/>
            <a:ext cx="3429024" cy="785818"/>
          </a:xfrm>
          <a:prstGeom prst="borderCallout1">
            <a:avLst>
              <a:gd name="adj1" fmla="val -6185"/>
              <a:gd name="adj2" fmla="val 46524"/>
              <a:gd name="adj3" fmla="val -55394"/>
              <a:gd name="adj4" fmla="val 44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With speech marks say “where the image is stored and its’ name”</a:t>
            </a:r>
            <a:endParaRPr lang="en-AU" dirty="0">
              <a:solidFill>
                <a:schemeClr val="tx1"/>
              </a:solidFill>
            </a:endParaRPr>
          </a:p>
        </p:txBody>
      </p:sp>
      <p:sp>
        <p:nvSpPr>
          <p:cNvPr id="9" name="Line Callout 1 8"/>
          <p:cNvSpPr/>
          <p:nvPr/>
        </p:nvSpPr>
        <p:spPr>
          <a:xfrm>
            <a:off x="5929322" y="3429000"/>
            <a:ext cx="3000396" cy="795342"/>
          </a:xfrm>
          <a:prstGeom prst="borderCallout1">
            <a:avLst>
              <a:gd name="adj1" fmla="val -6185"/>
              <a:gd name="adj2" fmla="val 46524"/>
              <a:gd name="adj3" fmla="val -55394"/>
              <a:gd name="adj4" fmla="val 44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You can add other attributes such as image size</a:t>
            </a:r>
            <a:endParaRPr lang="en-AU"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4678" y="357166"/>
            <a:ext cx="3286148" cy="523220"/>
          </a:xfrm>
          <a:prstGeom prst="rect">
            <a:avLst/>
          </a:prstGeom>
          <a:noFill/>
        </p:spPr>
        <p:txBody>
          <a:bodyPr wrap="square" rtlCol="0">
            <a:spAutoFit/>
          </a:bodyPr>
          <a:lstStyle/>
          <a:p>
            <a:pPr algn="ctr"/>
            <a:r>
              <a:rPr lang="en-AU" sz="2800" dirty="0" smtClean="0">
                <a:solidFill>
                  <a:srgbClr val="FFC000"/>
                </a:solidFill>
              </a:rPr>
              <a:t>Tables</a:t>
            </a:r>
            <a:endParaRPr lang="en-AU" sz="2800" dirty="0"/>
          </a:p>
        </p:txBody>
      </p:sp>
      <p:pic>
        <p:nvPicPr>
          <p:cNvPr id="5" name="Picture 2"/>
          <p:cNvPicPr>
            <a:picLocks noChangeAspect="1" noChangeArrowheads="1"/>
          </p:cNvPicPr>
          <p:nvPr/>
        </p:nvPicPr>
        <p:blipFill>
          <a:blip r:embed="rId2" cstate="print"/>
          <a:srcRect l="2344" t="58421" r="89694" b="32617"/>
          <a:stretch>
            <a:fillRect/>
          </a:stretch>
        </p:blipFill>
        <p:spPr bwMode="auto">
          <a:xfrm>
            <a:off x="1142976" y="2928934"/>
            <a:ext cx="3490762" cy="2357454"/>
          </a:xfrm>
          <a:prstGeom prst="rect">
            <a:avLst/>
          </a:prstGeom>
          <a:noFill/>
          <a:ln w="9525">
            <a:noFill/>
            <a:miter lim="800000"/>
            <a:headEnd/>
            <a:tailEnd/>
          </a:ln>
          <a:effectLst/>
        </p:spPr>
      </p:pic>
      <p:sp>
        <p:nvSpPr>
          <p:cNvPr id="6" name="TextBox 5"/>
          <p:cNvSpPr txBox="1"/>
          <p:nvPr/>
        </p:nvSpPr>
        <p:spPr>
          <a:xfrm>
            <a:off x="928662" y="1428736"/>
            <a:ext cx="7572428" cy="1200329"/>
          </a:xfrm>
          <a:prstGeom prst="rect">
            <a:avLst/>
          </a:prstGeom>
          <a:noFill/>
        </p:spPr>
        <p:txBody>
          <a:bodyPr wrap="square" rtlCol="0">
            <a:spAutoFit/>
          </a:bodyPr>
          <a:lstStyle/>
          <a:p>
            <a:r>
              <a:rPr lang="en-AU" sz="2400" dirty="0" smtClean="0"/>
              <a:t>Creating tables for information or pictures makes your page look better. The HTML code for tables is easy if you remember</a:t>
            </a:r>
            <a:endParaRPr lang="en-AU" sz="2400" dirty="0"/>
          </a:p>
        </p:txBody>
      </p:sp>
      <p:sp>
        <p:nvSpPr>
          <p:cNvPr id="7" name="TextBox 6"/>
          <p:cNvSpPr txBox="1"/>
          <p:nvPr/>
        </p:nvSpPr>
        <p:spPr>
          <a:xfrm>
            <a:off x="4929190" y="2643182"/>
            <a:ext cx="3857652" cy="2308324"/>
          </a:xfrm>
          <a:prstGeom prst="rect">
            <a:avLst/>
          </a:prstGeom>
          <a:noFill/>
        </p:spPr>
        <p:txBody>
          <a:bodyPr wrap="square" rtlCol="0">
            <a:spAutoFit/>
          </a:bodyPr>
          <a:lstStyle/>
          <a:p>
            <a:r>
              <a:rPr lang="en-AU" sz="4800" dirty="0" smtClean="0"/>
              <a:t>Table &lt;table&gt;</a:t>
            </a:r>
          </a:p>
          <a:p>
            <a:r>
              <a:rPr lang="en-AU" sz="4800" dirty="0" smtClean="0"/>
              <a:t>Row &lt;tr&gt;</a:t>
            </a:r>
          </a:p>
          <a:p>
            <a:r>
              <a:rPr lang="en-AU" sz="4800" dirty="0" smtClean="0"/>
              <a:t>Data &lt;td&gt;</a:t>
            </a:r>
            <a:endParaRPr lang="en-AU"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14282" y="4500570"/>
            <a:ext cx="2000264" cy="221457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410" name="Picture 2"/>
          <p:cNvPicPr>
            <a:picLocks noChangeAspect="1" noChangeArrowheads="1"/>
          </p:cNvPicPr>
          <p:nvPr/>
        </p:nvPicPr>
        <p:blipFill>
          <a:blip r:embed="rId2" cstate="print"/>
          <a:srcRect l="2344" t="20508" r="85539" b="47265"/>
          <a:stretch>
            <a:fillRect/>
          </a:stretch>
        </p:blipFill>
        <p:spPr bwMode="auto">
          <a:xfrm>
            <a:off x="5491150" y="571480"/>
            <a:ext cx="3581444" cy="6286520"/>
          </a:xfrm>
          <a:prstGeom prst="rect">
            <a:avLst/>
          </a:prstGeom>
          <a:noFill/>
          <a:ln w="9525">
            <a:noFill/>
            <a:miter lim="800000"/>
            <a:headEnd/>
            <a:tailEnd/>
          </a:ln>
          <a:effectLst/>
        </p:spPr>
      </p:pic>
      <p:sp>
        <p:nvSpPr>
          <p:cNvPr id="4" name="TextBox 3"/>
          <p:cNvSpPr txBox="1"/>
          <p:nvPr/>
        </p:nvSpPr>
        <p:spPr>
          <a:xfrm>
            <a:off x="2857488" y="285728"/>
            <a:ext cx="2714644" cy="523220"/>
          </a:xfrm>
          <a:prstGeom prst="rect">
            <a:avLst/>
          </a:prstGeom>
          <a:noFill/>
        </p:spPr>
        <p:txBody>
          <a:bodyPr wrap="square" rtlCol="0">
            <a:spAutoFit/>
          </a:bodyPr>
          <a:lstStyle/>
          <a:p>
            <a:pPr algn="ctr"/>
            <a:r>
              <a:rPr lang="en-AU" sz="2800" dirty="0" smtClean="0">
                <a:ln>
                  <a:solidFill>
                    <a:srgbClr val="FFC000"/>
                  </a:solidFill>
                </a:ln>
                <a:solidFill>
                  <a:srgbClr val="FFC000"/>
                </a:solidFill>
              </a:rPr>
              <a:t>Tables</a:t>
            </a:r>
            <a:r>
              <a:rPr lang="en-AU" dirty="0" smtClean="0">
                <a:ln>
                  <a:solidFill>
                    <a:srgbClr val="FFC000"/>
                  </a:solidFill>
                </a:ln>
                <a:solidFill>
                  <a:srgbClr val="FFC000"/>
                </a:solidFill>
              </a:rPr>
              <a:t> </a:t>
            </a:r>
            <a:endParaRPr lang="en-AU" dirty="0">
              <a:ln>
                <a:solidFill>
                  <a:srgbClr val="FFC000"/>
                </a:solidFill>
              </a:ln>
              <a:solidFill>
                <a:srgbClr val="FFC000"/>
              </a:solidFill>
            </a:endParaRPr>
          </a:p>
        </p:txBody>
      </p:sp>
      <p:sp>
        <p:nvSpPr>
          <p:cNvPr id="5" name="Line Callout 2 4"/>
          <p:cNvSpPr/>
          <p:nvPr/>
        </p:nvSpPr>
        <p:spPr>
          <a:xfrm>
            <a:off x="1714480" y="1071546"/>
            <a:ext cx="2571768" cy="357190"/>
          </a:xfrm>
          <a:prstGeom prst="borderCallout2">
            <a:avLst>
              <a:gd name="adj1" fmla="val 49780"/>
              <a:gd name="adj2" fmla="val 161557"/>
              <a:gd name="adj3" fmla="val 53659"/>
              <a:gd name="adj4" fmla="val 105126"/>
              <a:gd name="adj5" fmla="val 50440"/>
              <a:gd name="adj6" fmla="val 133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Start with the Table Tag</a:t>
            </a:r>
            <a:endParaRPr lang="en-AU" dirty="0">
              <a:solidFill>
                <a:schemeClr val="tx1"/>
              </a:solidFill>
            </a:endParaRPr>
          </a:p>
        </p:txBody>
      </p:sp>
      <p:sp>
        <p:nvSpPr>
          <p:cNvPr id="6" name="Line Callout 2 5"/>
          <p:cNvSpPr/>
          <p:nvPr/>
        </p:nvSpPr>
        <p:spPr>
          <a:xfrm>
            <a:off x="1643042" y="1500174"/>
            <a:ext cx="2571768" cy="357190"/>
          </a:xfrm>
          <a:prstGeom prst="borderCallout2">
            <a:avLst>
              <a:gd name="adj1" fmla="val 49780"/>
              <a:gd name="adj2" fmla="val 161557"/>
              <a:gd name="adj3" fmla="val 53659"/>
              <a:gd name="adj4" fmla="val 105126"/>
              <a:gd name="adj5" fmla="val 50440"/>
              <a:gd name="adj6" fmla="val 133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Add the Table Row Tag</a:t>
            </a:r>
            <a:endParaRPr lang="en-AU" dirty="0">
              <a:solidFill>
                <a:schemeClr val="tx1"/>
              </a:solidFill>
            </a:endParaRPr>
          </a:p>
        </p:txBody>
      </p:sp>
      <p:sp>
        <p:nvSpPr>
          <p:cNvPr id="7" name="Line Callout 2 6"/>
          <p:cNvSpPr/>
          <p:nvPr/>
        </p:nvSpPr>
        <p:spPr>
          <a:xfrm>
            <a:off x="71438" y="2071678"/>
            <a:ext cx="5357818" cy="428628"/>
          </a:xfrm>
          <a:prstGeom prst="borderCallout2">
            <a:avLst>
              <a:gd name="adj1" fmla="val 54629"/>
              <a:gd name="adj2" fmla="val 109216"/>
              <a:gd name="adj3" fmla="val 53659"/>
              <a:gd name="adj4" fmla="val 98219"/>
              <a:gd name="adj5" fmla="val 55290"/>
              <a:gd name="adj6" fmla="val 101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Whatever you add to the cell is called Table Data &lt;td&gt;</a:t>
            </a:r>
            <a:endParaRPr lang="en-AU" dirty="0">
              <a:solidFill>
                <a:schemeClr val="tx1"/>
              </a:solidFill>
            </a:endParaRPr>
          </a:p>
        </p:txBody>
      </p:sp>
      <p:sp>
        <p:nvSpPr>
          <p:cNvPr id="8" name="Line Callout 2 7"/>
          <p:cNvSpPr/>
          <p:nvPr/>
        </p:nvSpPr>
        <p:spPr>
          <a:xfrm>
            <a:off x="785786" y="3571876"/>
            <a:ext cx="4643470" cy="428628"/>
          </a:xfrm>
          <a:prstGeom prst="borderCallout2">
            <a:avLst>
              <a:gd name="adj1" fmla="val 57054"/>
              <a:gd name="adj2" fmla="val 100453"/>
              <a:gd name="adj3" fmla="val 53659"/>
              <a:gd name="adj4" fmla="val 100079"/>
              <a:gd name="adj5" fmla="val 40745"/>
              <a:gd name="adj6" fmla="val 107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Repeat the process to add more Rows and Data</a:t>
            </a:r>
            <a:endParaRPr lang="en-AU" dirty="0">
              <a:solidFill>
                <a:schemeClr val="tx1"/>
              </a:solidFill>
            </a:endParaRPr>
          </a:p>
        </p:txBody>
      </p:sp>
      <p:sp>
        <p:nvSpPr>
          <p:cNvPr id="9" name="Line Callout 2 8"/>
          <p:cNvSpPr/>
          <p:nvPr/>
        </p:nvSpPr>
        <p:spPr>
          <a:xfrm>
            <a:off x="2643174" y="5500702"/>
            <a:ext cx="2714644" cy="500066"/>
          </a:xfrm>
          <a:prstGeom prst="borderCallout2">
            <a:avLst>
              <a:gd name="adj1" fmla="val 49780"/>
              <a:gd name="adj2" fmla="val 106829"/>
              <a:gd name="adj3" fmla="val 53659"/>
              <a:gd name="adj4" fmla="val 101141"/>
              <a:gd name="adj5" fmla="val 50440"/>
              <a:gd name="adj6" fmla="val 107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Use the End Tag  &lt;/table&gt;</a:t>
            </a:r>
            <a:endParaRPr lang="en-AU" dirty="0">
              <a:solidFill>
                <a:schemeClr val="tx1"/>
              </a:solidFill>
            </a:endParaRPr>
          </a:p>
        </p:txBody>
      </p:sp>
      <p:pic>
        <p:nvPicPr>
          <p:cNvPr id="11" name="Picture 2"/>
          <p:cNvPicPr>
            <a:picLocks noChangeAspect="1" noChangeArrowheads="1"/>
          </p:cNvPicPr>
          <p:nvPr/>
        </p:nvPicPr>
        <p:blipFill>
          <a:blip r:embed="rId2" cstate="print"/>
          <a:srcRect l="2344" t="58421" r="89694" b="32617"/>
          <a:stretch>
            <a:fillRect/>
          </a:stretch>
        </p:blipFill>
        <p:spPr bwMode="auto">
          <a:xfrm>
            <a:off x="357158" y="5643578"/>
            <a:ext cx="1500198" cy="1013145"/>
          </a:xfrm>
          <a:prstGeom prst="rect">
            <a:avLst/>
          </a:prstGeom>
          <a:noFill/>
          <a:ln w="9525">
            <a:noFill/>
            <a:miter lim="800000"/>
            <a:headEnd/>
            <a:tailEnd/>
          </a:ln>
          <a:effectLst/>
        </p:spPr>
      </p:pic>
      <p:sp>
        <p:nvSpPr>
          <p:cNvPr id="12" name="Line Callout 2 11"/>
          <p:cNvSpPr/>
          <p:nvPr/>
        </p:nvSpPr>
        <p:spPr>
          <a:xfrm>
            <a:off x="2428860" y="3071810"/>
            <a:ext cx="2643206" cy="357190"/>
          </a:xfrm>
          <a:prstGeom prst="borderCallout2">
            <a:avLst>
              <a:gd name="adj1" fmla="val 49779"/>
              <a:gd name="adj2" fmla="val 120830"/>
              <a:gd name="adj3" fmla="val 53659"/>
              <a:gd name="adj4" fmla="val 105126"/>
              <a:gd name="adj5" fmla="val 50440"/>
              <a:gd name="adj6" fmla="val 105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Close the Row Tag&lt;/tr&gt; </a:t>
            </a:r>
            <a:endParaRPr lang="en-AU" dirty="0">
              <a:solidFill>
                <a:schemeClr val="tx1"/>
              </a:solidFill>
            </a:endParaRPr>
          </a:p>
        </p:txBody>
      </p:sp>
      <p:sp>
        <p:nvSpPr>
          <p:cNvPr id="13" name="Rectangular Callout 12"/>
          <p:cNvSpPr/>
          <p:nvPr/>
        </p:nvSpPr>
        <p:spPr>
          <a:xfrm>
            <a:off x="357158" y="4572008"/>
            <a:ext cx="1714512" cy="857280"/>
          </a:xfrm>
          <a:prstGeom prst="wedgeRectCallout">
            <a:avLst>
              <a:gd name="adj1" fmla="val -18639"/>
              <a:gd name="adj2" fmla="val 80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Through the Browser – it looks like this </a:t>
            </a:r>
            <a:endParaRPr lang="en-AU"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84" y="214290"/>
            <a:ext cx="4286280" cy="523220"/>
          </a:xfrm>
          <a:prstGeom prst="rect">
            <a:avLst/>
          </a:prstGeom>
          <a:noFill/>
        </p:spPr>
        <p:txBody>
          <a:bodyPr wrap="square" rtlCol="0">
            <a:spAutoFit/>
          </a:bodyPr>
          <a:lstStyle/>
          <a:p>
            <a:pPr algn="ctr"/>
            <a:r>
              <a:rPr lang="en-AU" sz="2800" dirty="0" smtClean="0">
                <a:solidFill>
                  <a:srgbClr val="FFC000"/>
                </a:solidFill>
              </a:rPr>
              <a:t>Tables</a:t>
            </a:r>
            <a:endParaRPr lang="en-AU" sz="2800" dirty="0">
              <a:solidFill>
                <a:srgbClr val="FFC000"/>
              </a:solidFill>
            </a:endParaRPr>
          </a:p>
        </p:txBody>
      </p:sp>
      <p:pic>
        <p:nvPicPr>
          <p:cNvPr id="16386" name="Picture 2"/>
          <p:cNvPicPr>
            <a:picLocks noChangeAspect="1" noChangeArrowheads="1"/>
          </p:cNvPicPr>
          <p:nvPr/>
        </p:nvPicPr>
        <p:blipFill>
          <a:blip r:embed="rId2" cstate="print"/>
          <a:srcRect l="2344" t="20508" r="82422" b="34826"/>
          <a:stretch>
            <a:fillRect/>
          </a:stretch>
        </p:blipFill>
        <p:spPr bwMode="auto">
          <a:xfrm>
            <a:off x="5429256" y="1142984"/>
            <a:ext cx="3214710" cy="5512178"/>
          </a:xfrm>
          <a:prstGeom prst="rect">
            <a:avLst/>
          </a:prstGeom>
          <a:noFill/>
          <a:ln w="9525">
            <a:noFill/>
            <a:miter lim="800000"/>
            <a:headEnd/>
            <a:tailEnd/>
          </a:ln>
          <a:effectLst/>
        </p:spPr>
      </p:pic>
      <p:sp>
        <p:nvSpPr>
          <p:cNvPr id="6" name="Line Callout 1 5"/>
          <p:cNvSpPr/>
          <p:nvPr/>
        </p:nvSpPr>
        <p:spPr>
          <a:xfrm>
            <a:off x="642910" y="1857364"/>
            <a:ext cx="2857520" cy="928694"/>
          </a:xfrm>
          <a:prstGeom prst="borderCallout1">
            <a:avLst>
              <a:gd name="adj1" fmla="val 47095"/>
              <a:gd name="adj2" fmla="val 102153"/>
              <a:gd name="adj3" fmla="val 28957"/>
              <a:gd name="adj4" fmla="val 1921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The First  Row in this table uses headings   &lt;</a:t>
            </a:r>
            <a:r>
              <a:rPr lang="en-AU" dirty="0" err="1" smtClean="0">
                <a:solidFill>
                  <a:schemeClr val="tx1"/>
                </a:solidFill>
              </a:rPr>
              <a:t>th</a:t>
            </a:r>
            <a:r>
              <a:rPr lang="en-AU" dirty="0" smtClean="0">
                <a:solidFill>
                  <a:schemeClr val="tx1"/>
                </a:solidFill>
              </a:rPr>
              <a:t>&gt;</a:t>
            </a:r>
            <a:endParaRPr lang="en-AU" dirty="0">
              <a:solidFill>
                <a:schemeClr val="tx1"/>
              </a:solidFill>
            </a:endParaRPr>
          </a:p>
        </p:txBody>
      </p:sp>
      <p:cxnSp>
        <p:nvCxnSpPr>
          <p:cNvPr id="8" name="Straight Connector 7"/>
          <p:cNvCxnSpPr>
            <a:stCxn id="6" idx="0"/>
          </p:cNvCxnSpPr>
          <p:nvPr/>
        </p:nvCxnSpPr>
        <p:spPr>
          <a:xfrm>
            <a:off x="3500430" y="2321711"/>
            <a:ext cx="2000264" cy="3607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8926" y="285728"/>
            <a:ext cx="3357586" cy="523220"/>
          </a:xfrm>
          <a:prstGeom prst="rect">
            <a:avLst/>
          </a:prstGeom>
          <a:noFill/>
        </p:spPr>
        <p:txBody>
          <a:bodyPr wrap="square" rtlCol="0">
            <a:spAutoFit/>
          </a:bodyPr>
          <a:lstStyle/>
          <a:p>
            <a:pPr algn="ctr"/>
            <a:r>
              <a:rPr lang="en-AU" sz="2800" dirty="0" smtClean="0">
                <a:solidFill>
                  <a:srgbClr val="FFC000"/>
                </a:solidFill>
              </a:rPr>
              <a:t>Attributes</a:t>
            </a:r>
            <a:endParaRPr lang="en-AU" sz="2800" dirty="0">
              <a:solidFill>
                <a:srgbClr val="FFC000"/>
              </a:solidFill>
            </a:endParaRPr>
          </a:p>
        </p:txBody>
      </p:sp>
      <p:sp>
        <p:nvSpPr>
          <p:cNvPr id="4" name="TextBox 3"/>
          <p:cNvSpPr txBox="1"/>
          <p:nvPr/>
        </p:nvSpPr>
        <p:spPr>
          <a:xfrm>
            <a:off x="285720" y="1214422"/>
            <a:ext cx="8286808" cy="1477328"/>
          </a:xfrm>
          <a:prstGeom prst="rect">
            <a:avLst/>
          </a:prstGeom>
          <a:noFill/>
        </p:spPr>
        <p:txBody>
          <a:bodyPr wrap="square" rtlCol="0">
            <a:spAutoFit/>
          </a:bodyPr>
          <a:lstStyle/>
          <a:p>
            <a:r>
              <a:rPr lang="en-AU" dirty="0" smtClean="0"/>
              <a:t>Attributes are features of something (or someone). The attributes of a person include  their height, build, eye colour, hair colour etc</a:t>
            </a:r>
          </a:p>
          <a:p>
            <a:endParaRPr lang="en-AU" dirty="0" smtClean="0"/>
          </a:p>
          <a:p>
            <a:endParaRPr lang="en-AU" dirty="0" smtClean="0"/>
          </a:p>
          <a:p>
            <a:pPr>
              <a:buFont typeface="Arial" pitchFamily="34" charset="0"/>
              <a:buChar char="•"/>
            </a:pPr>
            <a:endParaRPr lang="en-AU" dirty="0" smtClean="0"/>
          </a:p>
        </p:txBody>
      </p:sp>
      <p:pic>
        <p:nvPicPr>
          <p:cNvPr id="4105" name="Picture 9" descr="C:\Documents and Settings\lt\Local Settings\Temporary Internet Files\Content.IE5\896FQJCX\MPj04025970000[1].jpg"/>
          <p:cNvPicPr>
            <a:picLocks noChangeAspect="1" noChangeArrowheads="1"/>
          </p:cNvPicPr>
          <p:nvPr/>
        </p:nvPicPr>
        <p:blipFill>
          <a:blip r:embed="rId2" cstate="print"/>
          <a:srcRect/>
          <a:stretch>
            <a:fillRect/>
          </a:stretch>
        </p:blipFill>
        <p:spPr bwMode="auto">
          <a:xfrm>
            <a:off x="9572660" y="0"/>
            <a:ext cx="2928958" cy="3662092"/>
          </a:xfrm>
          <a:prstGeom prst="rect">
            <a:avLst/>
          </a:prstGeom>
          <a:noFill/>
        </p:spPr>
      </p:pic>
      <p:pic>
        <p:nvPicPr>
          <p:cNvPr id="4112" name="Picture 16" descr="C:\Documents and Settings\lt\Local Settings\Temporary Internet Files\Content.IE5\896FQJCX\MPj04157940000[1].jpg"/>
          <p:cNvPicPr>
            <a:picLocks noChangeAspect="1" noChangeArrowheads="1"/>
          </p:cNvPicPr>
          <p:nvPr/>
        </p:nvPicPr>
        <p:blipFill>
          <a:blip r:embed="rId3" cstate="print"/>
          <a:srcRect/>
          <a:stretch>
            <a:fillRect/>
          </a:stretch>
        </p:blipFill>
        <p:spPr bwMode="auto">
          <a:xfrm>
            <a:off x="3071802" y="2357430"/>
            <a:ext cx="2768609" cy="4171293"/>
          </a:xfrm>
          <a:prstGeom prst="rect">
            <a:avLst/>
          </a:prstGeom>
          <a:noFill/>
        </p:spPr>
      </p:pic>
      <p:sp>
        <p:nvSpPr>
          <p:cNvPr id="21" name="TextBox 20"/>
          <p:cNvSpPr txBox="1"/>
          <p:nvPr/>
        </p:nvSpPr>
        <p:spPr>
          <a:xfrm>
            <a:off x="3571868" y="1857364"/>
            <a:ext cx="1071570" cy="461665"/>
          </a:xfrm>
          <a:prstGeom prst="rect">
            <a:avLst/>
          </a:prstGeom>
          <a:noFill/>
        </p:spPr>
        <p:txBody>
          <a:bodyPr wrap="square" rtlCol="0">
            <a:spAutoFit/>
          </a:bodyPr>
          <a:lstStyle/>
          <a:p>
            <a:pPr algn="ctr"/>
            <a:r>
              <a:rPr lang="en-AU" sz="2400" dirty="0" smtClean="0">
                <a:solidFill>
                  <a:srgbClr val="7030A0"/>
                </a:solidFill>
              </a:rPr>
              <a:t>Simon</a:t>
            </a:r>
            <a:endParaRPr lang="en-AU" sz="2400" dirty="0">
              <a:solidFill>
                <a:srgbClr val="7030A0"/>
              </a:solidFill>
            </a:endParaRPr>
          </a:p>
        </p:txBody>
      </p:sp>
      <p:sp>
        <p:nvSpPr>
          <p:cNvPr id="22" name="Line Callout 1 (Accent Bar) 21"/>
          <p:cNvSpPr/>
          <p:nvPr/>
        </p:nvSpPr>
        <p:spPr>
          <a:xfrm>
            <a:off x="1214414" y="2285992"/>
            <a:ext cx="1357322" cy="500066"/>
          </a:xfrm>
          <a:prstGeom prst="accentCallout1">
            <a:avLst>
              <a:gd name="adj1" fmla="val 54422"/>
              <a:gd name="adj2" fmla="val 103041"/>
              <a:gd name="adj3" fmla="val 68435"/>
              <a:gd name="adj4" fmla="val 138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rgbClr val="7030A0"/>
                </a:solidFill>
              </a:rPr>
              <a:t>Black Hair</a:t>
            </a:r>
            <a:endParaRPr lang="en-AU" dirty="0">
              <a:solidFill>
                <a:srgbClr val="7030A0"/>
              </a:solidFill>
            </a:endParaRPr>
          </a:p>
        </p:txBody>
      </p:sp>
      <p:sp>
        <p:nvSpPr>
          <p:cNvPr id="23" name="Line Callout 1 (Accent Bar) 22"/>
          <p:cNvSpPr/>
          <p:nvPr/>
        </p:nvSpPr>
        <p:spPr>
          <a:xfrm>
            <a:off x="6143636" y="2500306"/>
            <a:ext cx="1357322" cy="500066"/>
          </a:xfrm>
          <a:prstGeom prst="accentCallout1">
            <a:avLst>
              <a:gd name="adj1" fmla="val 48427"/>
              <a:gd name="adj2" fmla="val -772"/>
              <a:gd name="adj3" fmla="val 80425"/>
              <a:gd name="adj4" fmla="val -1310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rgbClr val="7030A0"/>
                </a:solidFill>
              </a:rPr>
              <a:t>Brown Eyes</a:t>
            </a:r>
            <a:endParaRPr lang="en-AU" dirty="0">
              <a:solidFill>
                <a:srgbClr val="7030A0"/>
              </a:solidFill>
            </a:endParaRPr>
          </a:p>
        </p:txBody>
      </p:sp>
      <p:sp>
        <p:nvSpPr>
          <p:cNvPr id="24" name="Line Callout 1 (Accent Bar) 23"/>
          <p:cNvSpPr/>
          <p:nvPr/>
        </p:nvSpPr>
        <p:spPr>
          <a:xfrm>
            <a:off x="1000100" y="3857628"/>
            <a:ext cx="1357322" cy="500066"/>
          </a:xfrm>
          <a:prstGeom prst="accentCallout1">
            <a:avLst>
              <a:gd name="adj1" fmla="val 54422"/>
              <a:gd name="adj2" fmla="val 103041"/>
              <a:gd name="adj3" fmla="val 68435"/>
              <a:gd name="adj4" fmla="val 138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rgbClr val="7030A0"/>
                </a:solidFill>
              </a:rPr>
              <a:t>Slim Build</a:t>
            </a:r>
            <a:endParaRPr lang="en-AU" dirty="0">
              <a:solidFill>
                <a:srgbClr val="7030A0"/>
              </a:solidFill>
            </a:endParaRPr>
          </a:p>
        </p:txBody>
      </p:sp>
      <p:sp>
        <p:nvSpPr>
          <p:cNvPr id="25" name="Line Callout 1 (Accent Bar) 24"/>
          <p:cNvSpPr/>
          <p:nvPr/>
        </p:nvSpPr>
        <p:spPr>
          <a:xfrm>
            <a:off x="6143636" y="3857628"/>
            <a:ext cx="1357322" cy="500066"/>
          </a:xfrm>
          <a:prstGeom prst="accentCallout1">
            <a:avLst>
              <a:gd name="adj1" fmla="val 54422"/>
              <a:gd name="adj2" fmla="val -2981"/>
              <a:gd name="adj3" fmla="val 26468"/>
              <a:gd name="adj4" fmla="val -84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rgbClr val="7030A0"/>
                </a:solidFill>
              </a:rPr>
              <a:t>Height </a:t>
            </a:r>
          </a:p>
          <a:p>
            <a:pPr algn="ctr"/>
            <a:r>
              <a:rPr lang="en-AU" dirty="0" smtClean="0">
                <a:solidFill>
                  <a:srgbClr val="7030A0"/>
                </a:solidFill>
              </a:rPr>
              <a:t>170 cm</a:t>
            </a:r>
            <a:endParaRPr lang="en-AU"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1428736"/>
            <a:ext cx="5357850" cy="5139869"/>
          </a:xfrm>
          <a:prstGeom prst="rect">
            <a:avLst/>
          </a:prstGeom>
          <a:noFill/>
        </p:spPr>
        <p:txBody>
          <a:bodyPr wrap="square" rtlCol="0">
            <a:spAutoFit/>
          </a:bodyPr>
          <a:lstStyle/>
          <a:p>
            <a:r>
              <a:rPr lang="en-AU" sz="2200" dirty="0" smtClean="0"/>
              <a:t>When designing web pages you can format  the Elements using Attributes. </a:t>
            </a:r>
          </a:p>
          <a:p>
            <a:r>
              <a:rPr lang="en-AU" sz="2200" dirty="0" smtClean="0"/>
              <a:t>Examples of Table </a:t>
            </a:r>
            <a:r>
              <a:rPr lang="en-AU" sz="2200" dirty="0" smtClean="0">
                <a:solidFill>
                  <a:srgbClr val="0000FF"/>
                </a:solidFill>
              </a:rPr>
              <a:t>attributes </a:t>
            </a:r>
            <a:r>
              <a:rPr lang="en-AU" sz="2200" dirty="0" smtClean="0"/>
              <a:t>include</a:t>
            </a:r>
          </a:p>
          <a:p>
            <a:pPr>
              <a:buFont typeface="Arial" pitchFamily="34" charset="0"/>
              <a:buChar char="•"/>
            </a:pPr>
            <a:r>
              <a:rPr lang="en-AU" sz="2200" dirty="0" smtClean="0"/>
              <a:t>Table width</a:t>
            </a:r>
          </a:p>
          <a:p>
            <a:pPr>
              <a:buFont typeface="Arial" pitchFamily="34" charset="0"/>
              <a:buChar char="•"/>
            </a:pPr>
            <a:r>
              <a:rPr lang="en-AU" sz="2200" dirty="0" smtClean="0"/>
              <a:t>Border  (size)</a:t>
            </a:r>
          </a:p>
          <a:p>
            <a:pPr>
              <a:buFont typeface="Arial" pitchFamily="34" charset="0"/>
              <a:buChar char="•"/>
            </a:pPr>
            <a:r>
              <a:rPr lang="en-AU" sz="2200" dirty="0" smtClean="0"/>
              <a:t>line colour,</a:t>
            </a:r>
          </a:p>
          <a:p>
            <a:pPr>
              <a:buFont typeface="Arial" pitchFamily="34" charset="0"/>
              <a:buChar char="•"/>
            </a:pPr>
            <a:r>
              <a:rPr lang="en-AU" sz="2200" dirty="0" smtClean="0"/>
              <a:t>background colour</a:t>
            </a:r>
          </a:p>
          <a:p>
            <a:pPr>
              <a:buFont typeface="Arial" pitchFamily="34" charset="0"/>
              <a:buChar char="•"/>
            </a:pPr>
            <a:endParaRPr lang="en-AU" sz="2200" dirty="0" smtClean="0"/>
          </a:p>
          <a:p>
            <a:r>
              <a:rPr lang="en-AU" sz="2200" dirty="0" smtClean="0">
                <a:solidFill>
                  <a:srgbClr val="0000FF"/>
                </a:solidFill>
              </a:rPr>
              <a:t>Values </a:t>
            </a:r>
            <a:r>
              <a:rPr lang="en-AU" sz="2200" dirty="0" smtClean="0"/>
              <a:t>we could give to attributes include</a:t>
            </a:r>
          </a:p>
          <a:p>
            <a:pPr>
              <a:buFont typeface="Arial" pitchFamily="34" charset="0"/>
              <a:buChar char="•"/>
            </a:pPr>
            <a:r>
              <a:rPr lang="en-AU" sz="2200" dirty="0" smtClean="0"/>
              <a:t>Table width  “200”</a:t>
            </a:r>
          </a:p>
          <a:p>
            <a:pPr>
              <a:buFont typeface="Arial" pitchFamily="34" charset="0"/>
              <a:buChar char="•"/>
            </a:pPr>
            <a:r>
              <a:rPr lang="en-AU" sz="2200" dirty="0" smtClean="0"/>
              <a:t>Border  (size) “1”</a:t>
            </a:r>
          </a:p>
          <a:p>
            <a:pPr>
              <a:buFont typeface="Arial" pitchFamily="34" charset="0"/>
              <a:buChar char="•"/>
            </a:pPr>
            <a:r>
              <a:rPr lang="en-AU" sz="2200" dirty="0" smtClean="0"/>
              <a:t>line colour, “blue”</a:t>
            </a:r>
          </a:p>
          <a:p>
            <a:pPr>
              <a:buFont typeface="Arial" pitchFamily="34" charset="0"/>
              <a:buChar char="•"/>
            </a:pPr>
            <a:r>
              <a:rPr lang="en-AU" sz="2200" dirty="0" smtClean="0"/>
              <a:t>background colour “green”</a:t>
            </a:r>
          </a:p>
          <a:p>
            <a:endParaRPr lang="en-AU" sz="2400" dirty="0" smtClean="0"/>
          </a:p>
          <a:p>
            <a:endParaRPr lang="en-AU" dirty="0"/>
          </a:p>
        </p:txBody>
      </p:sp>
      <p:sp>
        <p:nvSpPr>
          <p:cNvPr id="4" name="TextBox 3"/>
          <p:cNvSpPr txBox="1"/>
          <p:nvPr/>
        </p:nvSpPr>
        <p:spPr>
          <a:xfrm>
            <a:off x="2928926" y="285728"/>
            <a:ext cx="3357586" cy="523220"/>
          </a:xfrm>
          <a:prstGeom prst="rect">
            <a:avLst/>
          </a:prstGeom>
          <a:noFill/>
        </p:spPr>
        <p:txBody>
          <a:bodyPr wrap="square" rtlCol="0">
            <a:spAutoFit/>
          </a:bodyPr>
          <a:lstStyle/>
          <a:p>
            <a:pPr algn="ctr"/>
            <a:r>
              <a:rPr lang="en-AU" sz="2800" dirty="0" smtClean="0">
                <a:solidFill>
                  <a:srgbClr val="FFC000"/>
                </a:solidFill>
              </a:rPr>
              <a:t>Attributes</a:t>
            </a:r>
            <a:endParaRPr lang="en-AU" sz="2800" dirty="0">
              <a:solidFill>
                <a:srgbClr val="FFC000"/>
              </a:solidFill>
            </a:endParaRPr>
          </a:p>
        </p:txBody>
      </p:sp>
      <p:pic>
        <p:nvPicPr>
          <p:cNvPr id="5" name="Picture 2"/>
          <p:cNvPicPr>
            <a:picLocks noChangeAspect="1" noChangeArrowheads="1"/>
          </p:cNvPicPr>
          <p:nvPr/>
        </p:nvPicPr>
        <p:blipFill>
          <a:blip r:embed="rId2" cstate="print"/>
          <a:srcRect l="2170" t="16602" r="77430" b="37500"/>
          <a:stretch>
            <a:fillRect/>
          </a:stretch>
        </p:blipFill>
        <p:spPr bwMode="auto">
          <a:xfrm>
            <a:off x="5357818" y="1142984"/>
            <a:ext cx="3357586" cy="49524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2781" t="21494" r="77577" b="76115"/>
          <a:stretch>
            <a:fillRect/>
          </a:stretch>
        </p:blipFill>
        <p:spPr bwMode="auto">
          <a:xfrm>
            <a:off x="214282" y="2285992"/>
            <a:ext cx="8643998" cy="631303"/>
          </a:xfrm>
          <a:prstGeom prst="rect">
            <a:avLst/>
          </a:prstGeom>
          <a:noFill/>
          <a:ln w="9525">
            <a:noFill/>
            <a:miter lim="800000"/>
            <a:headEnd/>
            <a:tailEnd/>
          </a:ln>
          <a:effectLst/>
        </p:spPr>
      </p:pic>
      <p:sp>
        <p:nvSpPr>
          <p:cNvPr id="5" name="TextBox 4"/>
          <p:cNvSpPr txBox="1"/>
          <p:nvPr/>
        </p:nvSpPr>
        <p:spPr>
          <a:xfrm>
            <a:off x="2928926" y="285728"/>
            <a:ext cx="3357586" cy="523220"/>
          </a:xfrm>
          <a:prstGeom prst="rect">
            <a:avLst/>
          </a:prstGeom>
          <a:noFill/>
        </p:spPr>
        <p:txBody>
          <a:bodyPr wrap="square" rtlCol="0">
            <a:spAutoFit/>
          </a:bodyPr>
          <a:lstStyle/>
          <a:p>
            <a:pPr algn="ctr"/>
            <a:r>
              <a:rPr lang="en-AU" sz="2800" dirty="0" smtClean="0">
                <a:solidFill>
                  <a:srgbClr val="FFC000"/>
                </a:solidFill>
              </a:rPr>
              <a:t>Attributes</a:t>
            </a:r>
            <a:endParaRPr lang="en-AU" sz="2800" dirty="0">
              <a:solidFill>
                <a:srgbClr val="FFC000"/>
              </a:solidFill>
            </a:endParaRPr>
          </a:p>
        </p:txBody>
      </p:sp>
      <p:sp>
        <p:nvSpPr>
          <p:cNvPr id="7" name="TextBox 6"/>
          <p:cNvSpPr txBox="1"/>
          <p:nvPr/>
        </p:nvSpPr>
        <p:spPr>
          <a:xfrm>
            <a:off x="500034" y="1500174"/>
            <a:ext cx="8358246" cy="461665"/>
          </a:xfrm>
          <a:prstGeom prst="rect">
            <a:avLst/>
          </a:prstGeom>
          <a:noFill/>
        </p:spPr>
        <p:txBody>
          <a:bodyPr wrap="square" rtlCol="0">
            <a:spAutoFit/>
          </a:bodyPr>
          <a:lstStyle/>
          <a:p>
            <a:r>
              <a:rPr lang="en-AU" sz="2400" dirty="0" smtClean="0"/>
              <a:t>This is how you write an attribute. They do not need closing Tags.</a:t>
            </a:r>
            <a:endParaRPr lang="en-AU" sz="2400" dirty="0"/>
          </a:p>
        </p:txBody>
      </p:sp>
      <p:sp>
        <p:nvSpPr>
          <p:cNvPr id="8" name="TextBox 7"/>
          <p:cNvSpPr txBox="1"/>
          <p:nvPr/>
        </p:nvSpPr>
        <p:spPr>
          <a:xfrm>
            <a:off x="928662" y="3071810"/>
            <a:ext cx="7572428" cy="646331"/>
          </a:xfrm>
          <a:prstGeom prst="rect">
            <a:avLst/>
          </a:prstGeom>
          <a:noFill/>
        </p:spPr>
        <p:txBody>
          <a:bodyPr wrap="square" rtlCol="0">
            <a:spAutoFit/>
          </a:bodyPr>
          <a:lstStyle/>
          <a:p>
            <a:r>
              <a:rPr lang="en-AU" sz="3600" dirty="0" smtClean="0">
                <a:solidFill>
                  <a:srgbClr val="0000FF"/>
                </a:solidFill>
              </a:rPr>
              <a:t>&lt;</a:t>
            </a:r>
            <a:r>
              <a:rPr lang="en-AU" sz="2400" dirty="0" smtClean="0"/>
              <a:t>Attribute Name </a:t>
            </a:r>
            <a:r>
              <a:rPr lang="en-AU" sz="3600" dirty="0" smtClean="0">
                <a:solidFill>
                  <a:srgbClr val="0000FF"/>
                </a:solidFill>
              </a:rPr>
              <a:t>=“</a:t>
            </a:r>
            <a:r>
              <a:rPr lang="en-AU" sz="2400" dirty="0" smtClean="0"/>
              <a:t>state value in speech marks</a:t>
            </a:r>
            <a:r>
              <a:rPr lang="en-AU" sz="3600" dirty="0" smtClean="0">
                <a:solidFill>
                  <a:srgbClr val="0000FF"/>
                </a:solidFill>
              </a:rPr>
              <a:t>”&gt;</a:t>
            </a:r>
            <a:r>
              <a:rPr lang="en-AU" sz="2400" dirty="0" smtClean="0"/>
              <a:t> </a:t>
            </a:r>
            <a:endParaRPr lang="en-AU" sz="2400" dirty="0"/>
          </a:p>
        </p:txBody>
      </p:sp>
      <p:pic>
        <p:nvPicPr>
          <p:cNvPr id="9" name="Picture 2"/>
          <p:cNvPicPr>
            <a:picLocks noChangeAspect="1" noChangeArrowheads="1"/>
          </p:cNvPicPr>
          <p:nvPr/>
        </p:nvPicPr>
        <p:blipFill>
          <a:blip r:embed="rId2" cstate="print"/>
          <a:srcRect l="2170" t="53016" r="81336" b="38377"/>
          <a:stretch>
            <a:fillRect/>
          </a:stretch>
        </p:blipFill>
        <p:spPr bwMode="auto">
          <a:xfrm>
            <a:off x="1928794" y="3786190"/>
            <a:ext cx="5429288" cy="1857388"/>
          </a:xfrm>
          <a:prstGeom prst="rect">
            <a:avLst/>
          </a:prstGeom>
          <a:noFill/>
          <a:ln w="9525">
            <a:noFill/>
            <a:miter lim="800000"/>
            <a:headEnd/>
            <a:tailEnd/>
          </a:ln>
          <a:effectLst/>
        </p:spPr>
      </p:pic>
      <p:sp>
        <p:nvSpPr>
          <p:cNvPr id="10" name="TextBox 9"/>
          <p:cNvSpPr txBox="1"/>
          <p:nvPr/>
        </p:nvSpPr>
        <p:spPr>
          <a:xfrm>
            <a:off x="285720" y="5715016"/>
            <a:ext cx="8501122" cy="461665"/>
          </a:xfrm>
          <a:prstGeom prst="rect">
            <a:avLst/>
          </a:prstGeom>
          <a:noFill/>
        </p:spPr>
        <p:txBody>
          <a:bodyPr wrap="square" rtlCol="0">
            <a:spAutoFit/>
          </a:bodyPr>
          <a:lstStyle/>
          <a:p>
            <a:r>
              <a:rPr lang="en-AU" sz="2400" dirty="0" smtClean="0"/>
              <a:t>Above you can see the table is 200 pixels wide and border size is </a:t>
            </a:r>
            <a:r>
              <a:rPr lang="en-AU" dirty="0" smtClean="0"/>
              <a:t>1 </a:t>
            </a: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64" y="285728"/>
            <a:ext cx="2786082" cy="523220"/>
          </a:xfrm>
          <a:prstGeom prst="rect">
            <a:avLst/>
          </a:prstGeom>
          <a:noFill/>
        </p:spPr>
        <p:txBody>
          <a:bodyPr wrap="square" rtlCol="0">
            <a:spAutoFit/>
          </a:bodyPr>
          <a:lstStyle/>
          <a:p>
            <a:r>
              <a:rPr lang="en-AU" sz="2800" dirty="0" smtClean="0">
                <a:solidFill>
                  <a:srgbClr val="FFC000"/>
                </a:solidFill>
                <a:hlinkClick r:id="rId2"/>
              </a:rPr>
              <a:t>HTML Quick List</a:t>
            </a:r>
            <a:endParaRPr lang="en-AU" sz="2800" dirty="0">
              <a:solidFill>
                <a:srgbClr val="FFC000"/>
              </a:solidFill>
            </a:endParaRPr>
          </a:p>
        </p:txBody>
      </p:sp>
      <p:pic>
        <p:nvPicPr>
          <p:cNvPr id="1026" name="Picture 2"/>
          <p:cNvPicPr>
            <a:picLocks noChangeAspect="1" noChangeArrowheads="1"/>
          </p:cNvPicPr>
          <p:nvPr/>
        </p:nvPicPr>
        <p:blipFill>
          <a:blip r:embed="rId3" cstate="print"/>
          <a:srcRect t="18555" r="67773" b="7226"/>
          <a:stretch>
            <a:fillRect/>
          </a:stretch>
        </p:blipFill>
        <p:spPr bwMode="auto">
          <a:xfrm>
            <a:off x="2714611" y="1357298"/>
            <a:ext cx="3567199"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199735" cy="200055"/>
          </a:xfrm>
          <a:prstGeom prst="rect">
            <a:avLst/>
          </a:prstGeom>
          <a:noFill/>
          <a:ln w="9525">
            <a:noFill/>
            <a:miter lim="800000"/>
            <a:headEnd/>
            <a:tailEnd/>
          </a:ln>
          <a:effectLst/>
        </p:spPr>
        <p:txBody>
          <a:bodyPr vert="horz" wrap="none" lIns="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itchFamily="34" charset="-128"/>
                <a:cs typeface="Courier New" pitchFamily="49" charset="0"/>
              </a:rPr>
              <a:t>&gt;</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80641" y="357166"/>
            <a:ext cx="92398" cy="323165"/>
          </a:xfrm>
          <a:prstGeom prst="rect">
            <a:avLst/>
          </a:prstGeom>
          <a:noFill/>
          <a:ln w="9525">
            <a:noFill/>
            <a:miter lim="800000"/>
            <a:headEnd/>
            <a:tailEnd/>
          </a:ln>
          <a:effectLst/>
        </p:spPr>
        <p:txBody>
          <a:bodyPr vert="horz" wrap="none" lIns="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4857752" y="1142984"/>
            <a:ext cx="3929090" cy="5909310"/>
          </a:xfrm>
          <a:prstGeom prst="rect">
            <a:avLst/>
          </a:prstGeom>
          <a:noFill/>
        </p:spPr>
        <p:txBody>
          <a:bodyPr wrap="square" rtlCol="0">
            <a:spAutoFit/>
          </a:bodyPr>
          <a:lstStyle/>
          <a:p>
            <a:r>
              <a:rPr lang="en-AU" dirty="0" smtClean="0"/>
              <a:t>&lt;html&gt; </a:t>
            </a:r>
          </a:p>
          <a:p>
            <a:endParaRPr lang="en-AU" dirty="0" smtClean="0"/>
          </a:p>
          <a:p>
            <a:endParaRPr lang="en-AU" dirty="0" smtClean="0"/>
          </a:p>
          <a:p>
            <a:r>
              <a:rPr lang="en-AU" dirty="0" smtClean="0"/>
              <a:t>&lt;head&gt; </a:t>
            </a:r>
          </a:p>
          <a:p>
            <a:endParaRPr lang="en-AU" dirty="0" smtClean="0"/>
          </a:p>
          <a:p>
            <a:endParaRPr lang="en-AU" dirty="0" smtClean="0"/>
          </a:p>
          <a:p>
            <a:endParaRPr lang="en-AU" dirty="0" smtClean="0"/>
          </a:p>
          <a:p>
            <a:r>
              <a:rPr lang="en-AU" dirty="0" smtClean="0"/>
              <a:t>&lt;title&gt;Title of page&lt;/title&gt; </a:t>
            </a:r>
          </a:p>
          <a:p>
            <a:endParaRPr lang="en-AU" dirty="0" smtClean="0"/>
          </a:p>
          <a:p>
            <a:endParaRPr lang="en-AU" dirty="0" smtClean="0"/>
          </a:p>
          <a:p>
            <a:r>
              <a:rPr lang="en-AU" dirty="0" smtClean="0"/>
              <a:t>&lt;/head&gt; </a:t>
            </a:r>
          </a:p>
          <a:p>
            <a:endParaRPr lang="en-AU" dirty="0" smtClean="0"/>
          </a:p>
          <a:p>
            <a:endParaRPr lang="en-AU" dirty="0" smtClean="0"/>
          </a:p>
          <a:p>
            <a:r>
              <a:rPr lang="en-AU" dirty="0" smtClean="0"/>
              <a:t>&lt;body&gt; This is my first homepage. </a:t>
            </a:r>
          </a:p>
          <a:p>
            <a:endParaRPr lang="en-AU" dirty="0" smtClean="0"/>
          </a:p>
          <a:p>
            <a:r>
              <a:rPr lang="en-AU" dirty="0" smtClean="0"/>
              <a:t>&lt;/body&gt; </a:t>
            </a:r>
          </a:p>
          <a:p>
            <a:endParaRPr lang="en-AU" dirty="0" smtClean="0"/>
          </a:p>
          <a:p>
            <a:endParaRPr lang="en-AU" dirty="0"/>
          </a:p>
          <a:p>
            <a:r>
              <a:rPr lang="en-AU" dirty="0" smtClean="0"/>
              <a:t>&lt;/html&gt;</a:t>
            </a:r>
          </a:p>
          <a:p>
            <a:endParaRPr lang="en-AU" dirty="0"/>
          </a:p>
          <a:p>
            <a:endParaRPr lang="en-AU" dirty="0"/>
          </a:p>
        </p:txBody>
      </p:sp>
      <p:sp>
        <p:nvSpPr>
          <p:cNvPr id="12" name="Rectangular Callout 11"/>
          <p:cNvSpPr/>
          <p:nvPr/>
        </p:nvSpPr>
        <p:spPr>
          <a:xfrm>
            <a:off x="1142976" y="1214422"/>
            <a:ext cx="3000396" cy="500066"/>
          </a:xfrm>
          <a:prstGeom prst="wedgeRectCallout">
            <a:avLst>
              <a:gd name="adj1" fmla="val 63564"/>
              <a:gd name="adj2" fmla="val -12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Tells Browser </a:t>
            </a:r>
          </a:p>
          <a:p>
            <a:r>
              <a:rPr lang="en-AU" dirty="0" smtClean="0">
                <a:solidFill>
                  <a:schemeClr val="tx1"/>
                </a:solidFill>
              </a:rPr>
              <a:t>This is an HTML page</a:t>
            </a:r>
            <a:endParaRPr lang="en-AU" dirty="0">
              <a:solidFill>
                <a:schemeClr val="tx1"/>
              </a:solidFill>
            </a:endParaRPr>
          </a:p>
        </p:txBody>
      </p:sp>
      <p:sp>
        <p:nvSpPr>
          <p:cNvPr id="15" name="TextBox 14"/>
          <p:cNvSpPr txBox="1"/>
          <p:nvPr/>
        </p:nvSpPr>
        <p:spPr>
          <a:xfrm>
            <a:off x="2285984" y="214290"/>
            <a:ext cx="5072098" cy="523220"/>
          </a:xfrm>
          <a:prstGeom prst="rect">
            <a:avLst/>
          </a:prstGeom>
          <a:noFill/>
        </p:spPr>
        <p:txBody>
          <a:bodyPr wrap="square" rtlCol="0">
            <a:spAutoFit/>
          </a:bodyPr>
          <a:lstStyle/>
          <a:p>
            <a:pPr algn="ctr"/>
            <a:r>
              <a:rPr lang="en-AU" sz="2800" dirty="0" smtClean="0">
                <a:solidFill>
                  <a:srgbClr val="FFC000"/>
                </a:solidFill>
              </a:rPr>
              <a:t>Basic Tags</a:t>
            </a:r>
            <a:endParaRPr lang="en-AU" sz="2800" dirty="0">
              <a:solidFill>
                <a:srgbClr val="FFC000"/>
              </a:solidFill>
            </a:endParaRPr>
          </a:p>
        </p:txBody>
      </p:sp>
      <p:sp>
        <p:nvSpPr>
          <p:cNvPr id="16" name="Rectangular Callout 15"/>
          <p:cNvSpPr/>
          <p:nvPr/>
        </p:nvSpPr>
        <p:spPr>
          <a:xfrm>
            <a:off x="285720" y="6072206"/>
            <a:ext cx="3000396" cy="500066"/>
          </a:xfrm>
          <a:prstGeom prst="wedgeRectCallout">
            <a:avLst>
              <a:gd name="adj1" fmla="val 63564"/>
              <a:gd name="adj2" fmla="val -12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Tells Browser </a:t>
            </a:r>
          </a:p>
          <a:p>
            <a:pPr algn="ctr"/>
            <a:r>
              <a:rPr lang="en-AU" dirty="0" smtClean="0">
                <a:solidFill>
                  <a:schemeClr val="tx1"/>
                </a:solidFill>
              </a:rPr>
              <a:t>End of HTML page</a:t>
            </a:r>
            <a:endParaRPr lang="en-AU" dirty="0">
              <a:solidFill>
                <a:schemeClr val="tx1"/>
              </a:solidFill>
            </a:endParaRPr>
          </a:p>
        </p:txBody>
      </p:sp>
      <p:sp>
        <p:nvSpPr>
          <p:cNvPr id="17" name="Rectangular Callout 16"/>
          <p:cNvSpPr/>
          <p:nvPr/>
        </p:nvSpPr>
        <p:spPr>
          <a:xfrm>
            <a:off x="285720" y="2000240"/>
            <a:ext cx="4143404" cy="928694"/>
          </a:xfrm>
          <a:prstGeom prst="wedgeRectCallout">
            <a:avLst>
              <a:gd name="adj1" fmla="val 60889"/>
              <a:gd name="adj2" fmla="val -31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Header information not displayed. Keywords describe page content, used by search engines</a:t>
            </a:r>
            <a:endParaRPr lang="en-AU" dirty="0">
              <a:solidFill>
                <a:schemeClr val="tx1"/>
              </a:solidFill>
            </a:endParaRPr>
          </a:p>
        </p:txBody>
      </p:sp>
      <p:sp>
        <p:nvSpPr>
          <p:cNvPr id="18" name="Rectangular Callout 17"/>
          <p:cNvSpPr/>
          <p:nvPr/>
        </p:nvSpPr>
        <p:spPr>
          <a:xfrm>
            <a:off x="1428728" y="3071810"/>
            <a:ext cx="3000396" cy="500066"/>
          </a:xfrm>
          <a:prstGeom prst="wedgeRectCallout">
            <a:avLst>
              <a:gd name="adj1" fmla="val 63564"/>
              <a:gd name="adj2" fmla="val -12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Page Title displayed in browser window</a:t>
            </a:r>
            <a:endParaRPr lang="en-AU" dirty="0">
              <a:solidFill>
                <a:schemeClr val="tx1"/>
              </a:solidFill>
            </a:endParaRPr>
          </a:p>
        </p:txBody>
      </p:sp>
      <p:sp>
        <p:nvSpPr>
          <p:cNvPr id="19" name="Rectangular Callout 18"/>
          <p:cNvSpPr/>
          <p:nvPr/>
        </p:nvSpPr>
        <p:spPr>
          <a:xfrm>
            <a:off x="1357290" y="3857628"/>
            <a:ext cx="3071834" cy="500066"/>
          </a:xfrm>
          <a:prstGeom prst="wedgeRectCallout">
            <a:avLst>
              <a:gd name="adj1" fmla="val 63998"/>
              <a:gd name="adj2" fmla="val -6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HTML tags end with &lt;/&gt;</a:t>
            </a:r>
            <a:endParaRPr lang="en-AU" dirty="0">
              <a:solidFill>
                <a:schemeClr val="tx1"/>
              </a:solidFill>
            </a:endParaRPr>
          </a:p>
        </p:txBody>
      </p:sp>
      <p:sp>
        <p:nvSpPr>
          <p:cNvPr id="20" name="Rectangular Callout 19"/>
          <p:cNvSpPr/>
          <p:nvPr/>
        </p:nvSpPr>
        <p:spPr>
          <a:xfrm>
            <a:off x="214282" y="4786322"/>
            <a:ext cx="4286280" cy="571504"/>
          </a:xfrm>
          <a:prstGeom prst="wedgeRectCallout">
            <a:avLst>
              <a:gd name="adj1" fmla="val 59217"/>
              <a:gd name="adj2" fmla="val -21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Body contains page formatting and content. </a:t>
            </a:r>
            <a:endParaRPr lang="en-AU"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64" y="285728"/>
            <a:ext cx="3929090" cy="523220"/>
          </a:xfrm>
          <a:prstGeom prst="rect">
            <a:avLst/>
          </a:prstGeom>
          <a:noFill/>
        </p:spPr>
        <p:txBody>
          <a:bodyPr wrap="square" rtlCol="0">
            <a:spAutoFit/>
          </a:bodyPr>
          <a:lstStyle/>
          <a:p>
            <a:r>
              <a:rPr lang="en-AU" sz="2800" dirty="0" smtClean="0">
                <a:solidFill>
                  <a:srgbClr val="FFC000"/>
                </a:solidFill>
              </a:rPr>
              <a:t>Spot the Mistake</a:t>
            </a:r>
            <a:endParaRPr lang="en-AU" sz="2800" dirty="0">
              <a:solidFill>
                <a:srgbClr val="FFC000"/>
              </a:solidFill>
            </a:endParaRPr>
          </a:p>
        </p:txBody>
      </p:sp>
      <p:pic>
        <p:nvPicPr>
          <p:cNvPr id="3074" name="Picture 2"/>
          <p:cNvPicPr>
            <a:picLocks noChangeAspect="1" noChangeArrowheads="1"/>
          </p:cNvPicPr>
          <p:nvPr/>
        </p:nvPicPr>
        <p:blipFill>
          <a:blip r:embed="rId2" cstate="print"/>
          <a:srcRect t="53711" r="20898" b="24804"/>
          <a:stretch>
            <a:fillRect/>
          </a:stretch>
        </p:blipFill>
        <p:spPr bwMode="auto">
          <a:xfrm>
            <a:off x="71406" y="4929198"/>
            <a:ext cx="8929718" cy="1455218"/>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t="16703" r="54106" b="46929"/>
          <a:stretch>
            <a:fillRect/>
          </a:stretch>
        </p:blipFill>
        <p:spPr bwMode="auto">
          <a:xfrm>
            <a:off x="642910" y="1142984"/>
            <a:ext cx="7358114" cy="4204636"/>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t="55092" r="19140" b="27734"/>
          <a:stretch>
            <a:fillRect/>
          </a:stretch>
        </p:blipFill>
        <p:spPr bwMode="auto">
          <a:xfrm>
            <a:off x="4731685" y="4357694"/>
            <a:ext cx="4198033" cy="642942"/>
          </a:xfrm>
          <a:prstGeom prst="rect">
            <a:avLst/>
          </a:prstGeom>
          <a:noFill/>
          <a:ln w="9525">
            <a:noFill/>
            <a:miter lim="800000"/>
            <a:headEnd/>
            <a:tailEnd/>
          </a:ln>
          <a:effectLst/>
        </p:spPr>
      </p:pic>
      <p:sp>
        <p:nvSpPr>
          <p:cNvPr id="7" name="Rectangular Callout 6"/>
          <p:cNvSpPr/>
          <p:nvPr/>
        </p:nvSpPr>
        <p:spPr>
          <a:xfrm>
            <a:off x="5429256" y="2500306"/>
            <a:ext cx="3143272" cy="171451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The Table should be like this with two columns. Look at the coding carefully and see if you can spot the problem</a:t>
            </a:r>
            <a:endParaRPr lang="en-AU"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4612" y="214290"/>
            <a:ext cx="4429156" cy="523220"/>
          </a:xfrm>
          <a:prstGeom prst="rect">
            <a:avLst/>
          </a:prstGeom>
          <a:noFill/>
        </p:spPr>
        <p:txBody>
          <a:bodyPr wrap="square" rtlCol="0">
            <a:spAutoFit/>
          </a:bodyPr>
          <a:lstStyle/>
          <a:p>
            <a:pPr algn="ctr"/>
            <a:r>
              <a:rPr lang="en-AU" sz="2800" dirty="0" smtClean="0">
                <a:solidFill>
                  <a:srgbClr val="FFC000"/>
                </a:solidFill>
              </a:rPr>
              <a:t>Spot the HTML Mistake</a:t>
            </a:r>
            <a:endParaRPr lang="en-AU" sz="2800" dirty="0">
              <a:solidFill>
                <a:srgbClr val="FFC000"/>
              </a:solidFill>
            </a:endParaRPr>
          </a:p>
        </p:txBody>
      </p:sp>
      <p:pic>
        <p:nvPicPr>
          <p:cNvPr id="2050" name="Picture 2"/>
          <p:cNvPicPr>
            <a:picLocks noChangeAspect="1" noChangeArrowheads="1"/>
          </p:cNvPicPr>
          <p:nvPr/>
        </p:nvPicPr>
        <p:blipFill>
          <a:blip r:embed="rId2" cstate="print"/>
          <a:srcRect t="16703" r="54106" b="46929"/>
          <a:stretch>
            <a:fillRect/>
          </a:stretch>
        </p:blipFill>
        <p:spPr bwMode="auto">
          <a:xfrm>
            <a:off x="571472" y="1142983"/>
            <a:ext cx="7358114" cy="4204636"/>
          </a:xfrm>
          <a:prstGeom prst="rect">
            <a:avLst/>
          </a:prstGeom>
          <a:noFill/>
          <a:ln w="9525">
            <a:noFill/>
            <a:miter lim="800000"/>
            <a:headEnd/>
            <a:tailEnd/>
          </a:ln>
          <a:effectLst/>
        </p:spPr>
      </p:pic>
      <p:sp>
        <p:nvSpPr>
          <p:cNvPr id="6" name="Oval 5"/>
          <p:cNvSpPr/>
          <p:nvPr/>
        </p:nvSpPr>
        <p:spPr>
          <a:xfrm>
            <a:off x="1000100" y="3286124"/>
            <a:ext cx="1500198"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ular Callout 6"/>
          <p:cNvSpPr/>
          <p:nvPr/>
        </p:nvSpPr>
        <p:spPr>
          <a:xfrm>
            <a:off x="4929190" y="2643182"/>
            <a:ext cx="3071834" cy="2000264"/>
          </a:xfrm>
          <a:prstGeom prst="wedgeRectCallout">
            <a:avLst>
              <a:gd name="adj1" fmla="val -127701"/>
              <a:gd name="adj2" fmla="val -3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The HTML says to end the first row and start a new one. That creates TWO rows when you only need ONE. Solution DELETE the second row. </a:t>
            </a:r>
            <a:endParaRPr lang="en-AU" dirty="0">
              <a:solidFill>
                <a:schemeClr val="tx1"/>
              </a:solidFill>
            </a:endParaRPr>
          </a:p>
        </p:txBody>
      </p:sp>
      <p:pic>
        <p:nvPicPr>
          <p:cNvPr id="8" name="Picture 2"/>
          <p:cNvPicPr>
            <a:picLocks noChangeAspect="1" noChangeArrowheads="1"/>
          </p:cNvPicPr>
          <p:nvPr/>
        </p:nvPicPr>
        <p:blipFill>
          <a:blip r:embed="rId3" cstate="print"/>
          <a:srcRect t="53711" r="20898" b="24804"/>
          <a:stretch>
            <a:fillRect/>
          </a:stretch>
        </p:blipFill>
        <p:spPr bwMode="auto">
          <a:xfrm>
            <a:off x="71406" y="4929198"/>
            <a:ext cx="8929718" cy="14552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55092" r="19140" b="27734"/>
          <a:stretch>
            <a:fillRect/>
          </a:stretch>
        </p:blipFill>
        <p:spPr bwMode="auto">
          <a:xfrm>
            <a:off x="1428728" y="5401590"/>
            <a:ext cx="7643866" cy="1170682"/>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cstate="print"/>
          <a:srcRect l="2831" t="16602" r="54297" b="47265"/>
          <a:stretch>
            <a:fillRect/>
          </a:stretch>
        </p:blipFill>
        <p:spPr bwMode="auto">
          <a:xfrm>
            <a:off x="1500166" y="1357298"/>
            <a:ext cx="7572428" cy="3829282"/>
          </a:xfrm>
          <a:prstGeom prst="rect">
            <a:avLst/>
          </a:prstGeom>
          <a:noFill/>
          <a:ln w="9525">
            <a:noFill/>
            <a:miter lim="800000"/>
            <a:headEnd/>
            <a:tailEnd/>
          </a:ln>
          <a:effectLst/>
        </p:spPr>
      </p:pic>
      <p:sp>
        <p:nvSpPr>
          <p:cNvPr id="5" name="TextBox 4"/>
          <p:cNvSpPr txBox="1"/>
          <p:nvPr/>
        </p:nvSpPr>
        <p:spPr>
          <a:xfrm>
            <a:off x="2000232" y="214290"/>
            <a:ext cx="4929222" cy="523220"/>
          </a:xfrm>
          <a:prstGeom prst="rect">
            <a:avLst/>
          </a:prstGeom>
          <a:noFill/>
        </p:spPr>
        <p:txBody>
          <a:bodyPr wrap="square" rtlCol="0">
            <a:spAutoFit/>
          </a:bodyPr>
          <a:lstStyle/>
          <a:p>
            <a:pPr algn="ctr"/>
            <a:r>
              <a:rPr lang="en-AU" sz="2800" dirty="0" smtClean="0">
                <a:solidFill>
                  <a:srgbClr val="FFC000"/>
                </a:solidFill>
              </a:rPr>
              <a:t>Correct HTML Coding</a:t>
            </a:r>
            <a:endParaRPr lang="en-AU" sz="2800" dirty="0">
              <a:solidFill>
                <a:srgbClr val="FFC000"/>
              </a:solidFill>
            </a:endParaRPr>
          </a:p>
        </p:txBody>
      </p:sp>
      <p:sp>
        <p:nvSpPr>
          <p:cNvPr id="6" name="Rectangular Callout 5"/>
          <p:cNvSpPr/>
          <p:nvPr/>
        </p:nvSpPr>
        <p:spPr>
          <a:xfrm>
            <a:off x="285720" y="2214554"/>
            <a:ext cx="1000132" cy="642942"/>
          </a:xfrm>
          <a:prstGeom prst="wedgeRectCallout">
            <a:avLst>
              <a:gd name="adj1" fmla="val 122069"/>
              <a:gd name="adj2" fmla="val 13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Start Tag &lt;tr&gt;</a:t>
            </a:r>
            <a:endParaRPr lang="en-AU" dirty="0">
              <a:solidFill>
                <a:schemeClr val="tx1"/>
              </a:solidFill>
            </a:endParaRPr>
          </a:p>
        </p:txBody>
      </p:sp>
      <p:sp>
        <p:nvSpPr>
          <p:cNvPr id="7" name="Rectangular Callout 6"/>
          <p:cNvSpPr/>
          <p:nvPr/>
        </p:nvSpPr>
        <p:spPr>
          <a:xfrm>
            <a:off x="285720" y="3714752"/>
            <a:ext cx="1000132" cy="642942"/>
          </a:xfrm>
          <a:prstGeom prst="wedgeRectCallout">
            <a:avLst>
              <a:gd name="adj1" fmla="val 122069"/>
              <a:gd name="adj2" fmla="val 13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End Tag &lt;/tr&gt;</a:t>
            </a:r>
            <a:endParaRPr lang="en-AU"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Program Files\Microsoft Office\MEDIA\CAGCAT10\j0302953.jpg"/>
          <p:cNvPicPr>
            <a:picLocks noChangeAspect="1" noChangeArrowheads="1"/>
          </p:cNvPicPr>
          <p:nvPr/>
        </p:nvPicPr>
        <p:blipFill>
          <a:blip r:embed="rId2" cstate="print"/>
          <a:srcRect/>
          <a:stretch>
            <a:fillRect/>
          </a:stretch>
        </p:blipFill>
        <p:spPr bwMode="auto">
          <a:xfrm>
            <a:off x="2643174" y="1214422"/>
            <a:ext cx="3823049" cy="5357850"/>
          </a:xfrm>
          <a:prstGeom prst="rect">
            <a:avLst/>
          </a:prstGeom>
          <a:noFill/>
        </p:spPr>
      </p:pic>
      <p:sp>
        <p:nvSpPr>
          <p:cNvPr id="5" name="TextBox 4"/>
          <p:cNvSpPr txBox="1"/>
          <p:nvPr/>
        </p:nvSpPr>
        <p:spPr>
          <a:xfrm>
            <a:off x="4214810" y="1928802"/>
            <a:ext cx="1000132" cy="369332"/>
          </a:xfrm>
          <a:prstGeom prst="rect">
            <a:avLst/>
          </a:prstGeom>
          <a:noFill/>
        </p:spPr>
        <p:txBody>
          <a:bodyPr wrap="square" rtlCol="0">
            <a:spAutoFit/>
          </a:bodyPr>
          <a:lstStyle/>
          <a:p>
            <a:r>
              <a:rPr lang="en-AU" dirty="0" smtClean="0"/>
              <a:t>&lt;Head&gt;</a:t>
            </a:r>
            <a:endParaRPr lang="en-AU" dirty="0"/>
          </a:p>
        </p:txBody>
      </p:sp>
      <p:sp>
        <p:nvSpPr>
          <p:cNvPr id="6" name="TextBox 5"/>
          <p:cNvSpPr txBox="1"/>
          <p:nvPr/>
        </p:nvSpPr>
        <p:spPr>
          <a:xfrm>
            <a:off x="4214810" y="2786058"/>
            <a:ext cx="1000132" cy="369332"/>
          </a:xfrm>
          <a:prstGeom prst="rect">
            <a:avLst/>
          </a:prstGeom>
          <a:noFill/>
        </p:spPr>
        <p:txBody>
          <a:bodyPr wrap="square" rtlCol="0">
            <a:spAutoFit/>
          </a:bodyPr>
          <a:lstStyle/>
          <a:p>
            <a:r>
              <a:rPr lang="en-AU" dirty="0" smtClean="0">
                <a:solidFill>
                  <a:schemeClr val="bg1"/>
                </a:solidFill>
              </a:rPr>
              <a:t>&lt;/Head&gt;</a:t>
            </a:r>
            <a:endParaRPr lang="en-AU" dirty="0">
              <a:solidFill>
                <a:schemeClr val="bg1"/>
              </a:solidFill>
            </a:endParaRPr>
          </a:p>
        </p:txBody>
      </p:sp>
      <p:sp>
        <p:nvSpPr>
          <p:cNvPr id="7" name="TextBox 6"/>
          <p:cNvSpPr txBox="1"/>
          <p:nvPr/>
        </p:nvSpPr>
        <p:spPr>
          <a:xfrm>
            <a:off x="3143240" y="3429000"/>
            <a:ext cx="1000132" cy="369332"/>
          </a:xfrm>
          <a:prstGeom prst="rect">
            <a:avLst/>
          </a:prstGeom>
          <a:noFill/>
        </p:spPr>
        <p:txBody>
          <a:bodyPr wrap="square" rtlCol="0">
            <a:spAutoFit/>
          </a:bodyPr>
          <a:lstStyle/>
          <a:p>
            <a:r>
              <a:rPr lang="en-AU" dirty="0" smtClean="0"/>
              <a:t>&lt;Body&gt;</a:t>
            </a:r>
            <a:endParaRPr lang="en-AU" dirty="0"/>
          </a:p>
        </p:txBody>
      </p:sp>
      <p:sp>
        <p:nvSpPr>
          <p:cNvPr id="8" name="TextBox 7"/>
          <p:cNvSpPr txBox="1"/>
          <p:nvPr/>
        </p:nvSpPr>
        <p:spPr>
          <a:xfrm>
            <a:off x="5286380" y="3429000"/>
            <a:ext cx="1000132" cy="369332"/>
          </a:xfrm>
          <a:prstGeom prst="rect">
            <a:avLst/>
          </a:prstGeom>
          <a:noFill/>
        </p:spPr>
        <p:txBody>
          <a:bodyPr wrap="square" rtlCol="0">
            <a:spAutoFit/>
          </a:bodyPr>
          <a:lstStyle/>
          <a:p>
            <a:r>
              <a:rPr lang="en-AU" dirty="0" smtClean="0"/>
              <a:t>&lt;/Body&gt;</a:t>
            </a:r>
            <a:endParaRPr lang="en-AU" dirty="0"/>
          </a:p>
        </p:txBody>
      </p:sp>
      <p:sp>
        <p:nvSpPr>
          <p:cNvPr id="9" name="TextBox 8"/>
          <p:cNvSpPr txBox="1"/>
          <p:nvPr/>
        </p:nvSpPr>
        <p:spPr>
          <a:xfrm>
            <a:off x="2714612" y="2285992"/>
            <a:ext cx="2000264" cy="369332"/>
          </a:xfrm>
          <a:prstGeom prst="rect">
            <a:avLst/>
          </a:prstGeom>
          <a:noFill/>
        </p:spPr>
        <p:txBody>
          <a:bodyPr wrap="square" rtlCol="0">
            <a:spAutoFit/>
          </a:bodyPr>
          <a:lstStyle/>
          <a:p>
            <a:r>
              <a:rPr lang="en-AU" dirty="0" smtClean="0"/>
              <a:t>&lt;Title&gt; </a:t>
            </a:r>
            <a:endParaRPr lang="en-AU" dirty="0"/>
          </a:p>
        </p:txBody>
      </p:sp>
      <p:sp>
        <p:nvSpPr>
          <p:cNvPr id="10" name="TextBox 9"/>
          <p:cNvSpPr txBox="1"/>
          <p:nvPr/>
        </p:nvSpPr>
        <p:spPr>
          <a:xfrm>
            <a:off x="5643570" y="2285992"/>
            <a:ext cx="1000132" cy="369332"/>
          </a:xfrm>
          <a:prstGeom prst="rect">
            <a:avLst/>
          </a:prstGeom>
          <a:noFill/>
        </p:spPr>
        <p:txBody>
          <a:bodyPr wrap="square" rtlCol="0">
            <a:spAutoFit/>
          </a:bodyPr>
          <a:lstStyle/>
          <a:p>
            <a:r>
              <a:rPr lang="en-AU" dirty="0" smtClean="0"/>
              <a:t>&lt;/Title&gt;</a:t>
            </a:r>
            <a:endParaRPr lang="en-AU" dirty="0"/>
          </a:p>
        </p:txBody>
      </p:sp>
      <p:sp>
        <p:nvSpPr>
          <p:cNvPr id="11" name="TextBox 10"/>
          <p:cNvSpPr txBox="1"/>
          <p:nvPr/>
        </p:nvSpPr>
        <p:spPr>
          <a:xfrm>
            <a:off x="4286248" y="1214422"/>
            <a:ext cx="1000132" cy="369332"/>
          </a:xfrm>
          <a:prstGeom prst="rect">
            <a:avLst/>
          </a:prstGeom>
          <a:noFill/>
        </p:spPr>
        <p:txBody>
          <a:bodyPr wrap="square" rtlCol="0">
            <a:spAutoFit/>
          </a:bodyPr>
          <a:lstStyle/>
          <a:p>
            <a:r>
              <a:rPr lang="en-AU" dirty="0" smtClean="0"/>
              <a:t>&lt;HTML&gt;</a:t>
            </a:r>
            <a:endParaRPr lang="en-AU" dirty="0"/>
          </a:p>
        </p:txBody>
      </p:sp>
      <p:sp>
        <p:nvSpPr>
          <p:cNvPr id="12" name="TextBox 11"/>
          <p:cNvSpPr txBox="1"/>
          <p:nvPr/>
        </p:nvSpPr>
        <p:spPr>
          <a:xfrm>
            <a:off x="4143372" y="6072206"/>
            <a:ext cx="1285884" cy="369332"/>
          </a:xfrm>
          <a:prstGeom prst="rect">
            <a:avLst/>
          </a:prstGeom>
          <a:noFill/>
        </p:spPr>
        <p:txBody>
          <a:bodyPr wrap="square" rtlCol="0">
            <a:spAutoFit/>
          </a:bodyPr>
          <a:lstStyle/>
          <a:p>
            <a:r>
              <a:rPr lang="en-AU" dirty="0" smtClean="0"/>
              <a:t>&lt;/HTML&gt;</a:t>
            </a:r>
            <a:endParaRPr lang="en-AU" dirty="0"/>
          </a:p>
        </p:txBody>
      </p:sp>
      <p:sp>
        <p:nvSpPr>
          <p:cNvPr id="13" name="TextBox 12"/>
          <p:cNvSpPr txBox="1"/>
          <p:nvPr/>
        </p:nvSpPr>
        <p:spPr>
          <a:xfrm>
            <a:off x="4071934" y="285728"/>
            <a:ext cx="1571636" cy="523220"/>
          </a:xfrm>
          <a:prstGeom prst="rect">
            <a:avLst/>
          </a:prstGeom>
          <a:noFill/>
        </p:spPr>
        <p:txBody>
          <a:bodyPr wrap="square" rtlCol="0">
            <a:spAutoFit/>
          </a:bodyPr>
          <a:lstStyle/>
          <a:p>
            <a:r>
              <a:rPr lang="en-AU" sz="2800" dirty="0" smtClean="0">
                <a:solidFill>
                  <a:srgbClr val="FFC000"/>
                </a:solidFill>
              </a:rPr>
              <a:t>HTML</a:t>
            </a:r>
            <a:endParaRPr lang="en-AU" sz="2800"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214422"/>
            <a:ext cx="8572560" cy="5143536"/>
          </a:xfrm>
        </p:spPr>
        <p:txBody>
          <a:bodyPr>
            <a:normAutofit/>
          </a:bodyPr>
          <a:lstStyle/>
          <a:p>
            <a:r>
              <a:rPr lang="en-AU" sz="2400" dirty="0" smtClean="0"/>
              <a:t>HTML – stands for </a:t>
            </a:r>
            <a:r>
              <a:rPr lang="en-AU" sz="2400" dirty="0" smtClean="0">
                <a:solidFill>
                  <a:srgbClr val="0000FF"/>
                </a:solidFill>
              </a:rPr>
              <a:t>H</a:t>
            </a:r>
            <a:r>
              <a:rPr lang="en-AU" sz="2400" dirty="0" smtClean="0"/>
              <a:t>yper </a:t>
            </a:r>
            <a:r>
              <a:rPr lang="en-AU" sz="2400" dirty="0" smtClean="0">
                <a:solidFill>
                  <a:srgbClr val="0000FF"/>
                </a:solidFill>
              </a:rPr>
              <a:t>T</a:t>
            </a:r>
            <a:r>
              <a:rPr lang="en-AU" sz="2400" dirty="0" smtClean="0"/>
              <a:t>ext </a:t>
            </a:r>
            <a:r>
              <a:rPr lang="en-AU" sz="2400" dirty="0" smtClean="0">
                <a:solidFill>
                  <a:srgbClr val="0000FF"/>
                </a:solidFill>
              </a:rPr>
              <a:t>M</a:t>
            </a:r>
            <a:r>
              <a:rPr lang="en-AU" sz="2400" dirty="0" smtClean="0"/>
              <a:t>ark up </a:t>
            </a:r>
            <a:r>
              <a:rPr lang="en-AU" sz="2400" dirty="0" smtClean="0">
                <a:solidFill>
                  <a:srgbClr val="0000FF"/>
                </a:solidFill>
              </a:rPr>
              <a:t>L</a:t>
            </a:r>
            <a:r>
              <a:rPr lang="en-AU" sz="2400" dirty="0" smtClean="0"/>
              <a:t>anguage</a:t>
            </a:r>
          </a:p>
          <a:p>
            <a:r>
              <a:rPr lang="en-AU" sz="2400" dirty="0" smtClean="0"/>
              <a:t>It’s made up of </a:t>
            </a:r>
            <a:r>
              <a:rPr lang="en-AU" sz="2400" dirty="0" smtClean="0">
                <a:solidFill>
                  <a:srgbClr val="0000FF"/>
                </a:solidFill>
              </a:rPr>
              <a:t>Tags</a:t>
            </a:r>
            <a:r>
              <a:rPr lang="en-AU" sz="2400" dirty="0" smtClean="0"/>
              <a:t> </a:t>
            </a:r>
          </a:p>
          <a:p>
            <a:r>
              <a:rPr lang="en-AU" sz="2400" dirty="0" smtClean="0"/>
              <a:t>Tags are used to show the HTML </a:t>
            </a:r>
            <a:r>
              <a:rPr lang="en-AU" sz="2400" b="1" dirty="0" smtClean="0">
                <a:solidFill>
                  <a:srgbClr val="0000FF"/>
                </a:solidFill>
              </a:rPr>
              <a:t>elements</a:t>
            </a:r>
            <a:r>
              <a:rPr lang="en-AU" sz="2400" dirty="0" smtClean="0"/>
              <a:t> on a web page</a:t>
            </a:r>
          </a:p>
          <a:p>
            <a:r>
              <a:rPr lang="en-AU" sz="2400" dirty="0" smtClean="0"/>
              <a:t>HTML tags are surrounded by the </a:t>
            </a:r>
            <a:r>
              <a:rPr lang="en-AU" sz="2400" b="1" dirty="0" smtClean="0"/>
              <a:t>two characters &lt; and &gt;</a:t>
            </a:r>
            <a:r>
              <a:rPr lang="en-AU" sz="2400" dirty="0" smtClean="0"/>
              <a:t> </a:t>
            </a:r>
          </a:p>
          <a:p>
            <a:r>
              <a:rPr lang="en-AU" sz="2400" dirty="0" smtClean="0"/>
              <a:t>The surrounding characters are called </a:t>
            </a:r>
            <a:r>
              <a:rPr lang="en-AU" sz="2400" b="1" dirty="0" smtClean="0">
                <a:solidFill>
                  <a:srgbClr val="0000FF"/>
                </a:solidFill>
              </a:rPr>
              <a:t>angle brackets</a:t>
            </a:r>
            <a:r>
              <a:rPr lang="en-AU" sz="2400" dirty="0" smtClean="0">
                <a:solidFill>
                  <a:srgbClr val="0000FF"/>
                </a:solidFill>
              </a:rPr>
              <a:t> </a:t>
            </a:r>
          </a:p>
          <a:p>
            <a:r>
              <a:rPr lang="en-AU" sz="2400" dirty="0" smtClean="0"/>
              <a:t>They </a:t>
            </a:r>
            <a:r>
              <a:rPr lang="en-AU" sz="2400" b="1" dirty="0" smtClean="0"/>
              <a:t>come in pairs</a:t>
            </a:r>
            <a:r>
              <a:rPr lang="en-AU" sz="2400" dirty="0" smtClean="0"/>
              <a:t> like &lt;b&gt; and &lt;/b&gt; </a:t>
            </a:r>
          </a:p>
          <a:p>
            <a:r>
              <a:rPr lang="en-AU" sz="2400" dirty="0" smtClean="0"/>
              <a:t>First tag is the </a:t>
            </a:r>
            <a:r>
              <a:rPr lang="en-AU" sz="2400" b="1" dirty="0" smtClean="0">
                <a:solidFill>
                  <a:srgbClr val="0000FF"/>
                </a:solidFill>
              </a:rPr>
              <a:t>start tag</a:t>
            </a:r>
            <a:r>
              <a:rPr lang="en-AU" sz="2400" b="1" dirty="0" smtClean="0"/>
              <a:t>,</a:t>
            </a:r>
            <a:r>
              <a:rPr lang="en-AU" sz="2400" dirty="0" smtClean="0"/>
              <a:t> the second tag is the </a:t>
            </a:r>
            <a:r>
              <a:rPr lang="en-AU" sz="2400" b="1" dirty="0" smtClean="0">
                <a:solidFill>
                  <a:srgbClr val="0000FF"/>
                </a:solidFill>
              </a:rPr>
              <a:t>end tag</a:t>
            </a:r>
            <a:r>
              <a:rPr lang="en-AU" sz="2400" dirty="0" smtClean="0">
                <a:solidFill>
                  <a:srgbClr val="0000FF"/>
                </a:solidFill>
              </a:rPr>
              <a:t> </a:t>
            </a:r>
          </a:p>
          <a:p>
            <a:r>
              <a:rPr lang="en-AU" sz="2400" dirty="0" smtClean="0"/>
              <a:t>The text between the start and end tags is the </a:t>
            </a:r>
            <a:r>
              <a:rPr lang="en-AU" sz="2400" b="1" dirty="0" smtClean="0">
                <a:solidFill>
                  <a:srgbClr val="0000FF"/>
                </a:solidFill>
              </a:rPr>
              <a:t>element content</a:t>
            </a:r>
            <a:r>
              <a:rPr lang="en-AU" sz="2400" dirty="0" smtClean="0">
                <a:solidFill>
                  <a:srgbClr val="0000FF"/>
                </a:solidFill>
              </a:rPr>
              <a:t> </a:t>
            </a:r>
          </a:p>
          <a:p>
            <a:r>
              <a:rPr lang="en-AU" sz="2400" dirty="0" smtClean="0"/>
              <a:t>Tags are </a:t>
            </a:r>
            <a:r>
              <a:rPr lang="en-AU" sz="2400" b="1" dirty="0" smtClean="0"/>
              <a:t>not case sensitive,</a:t>
            </a:r>
            <a:r>
              <a:rPr lang="en-AU" sz="2400" dirty="0" smtClean="0"/>
              <a:t> &lt;b&gt; means the same as &lt;B&gt;</a:t>
            </a:r>
          </a:p>
          <a:p>
            <a:endParaRPr lang="en-AU" sz="2400" dirty="0"/>
          </a:p>
        </p:txBody>
      </p:sp>
      <p:sp>
        <p:nvSpPr>
          <p:cNvPr id="4" name="TextBox 3"/>
          <p:cNvSpPr txBox="1"/>
          <p:nvPr/>
        </p:nvSpPr>
        <p:spPr>
          <a:xfrm>
            <a:off x="3071802" y="214290"/>
            <a:ext cx="2571768" cy="523220"/>
          </a:xfrm>
          <a:prstGeom prst="rect">
            <a:avLst/>
          </a:prstGeom>
          <a:noFill/>
        </p:spPr>
        <p:txBody>
          <a:bodyPr wrap="square" rtlCol="0">
            <a:spAutoFit/>
          </a:bodyPr>
          <a:lstStyle/>
          <a:p>
            <a:r>
              <a:rPr lang="en-AU" sz="2800" dirty="0" smtClean="0">
                <a:solidFill>
                  <a:srgbClr val="FFC000"/>
                </a:solidFill>
              </a:rPr>
              <a:t>Keywords</a:t>
            </a:r>
            <a:endParaRPr lang="en-AU" sz="28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786" y="4643446"/>
            <a:ext cx="7929618" cy="923330"/>
          </a:xfrm>
          <a:prstGeom prst="rect">
            <a:avLst/>
          </a:prstGeom>
          <a:noFill/>
        </p:spPr>
        <p:txBody>
          <a:bodyPr wrap="square" rtlCol="0">
            <a:spAutoFit/>
          </a:bodyPr>
          <a:lstStyle/>
          <a:p>
            <a:pPr algn="ctr"/>
            <a:r>
              <a:rPr lang="en-AU" sz="5400" dirty="0" smtClean="0"/>
              <a:t>&lt;b&gt; This text is bold   &lt;/b&gt;</a:t>
            </a:r>
          </a:p>
        </p:txBody>
      </p:sp>
      <p:sp>
        <p:nvSpPr>
          <p:cNvPr id="4" name="TextBox 3"/>
          <p:cNvSpPr txBox="1"/>
          <p:nvPr/>
        </p:nvSpPr>
        <p:spPr>
          <a:xfrm>
            <a:off x="3000364" y="357166"/>
            <a:ext cx="3143272" cy="523220"/>
          </a:xfrm>
          <a:prstGeom prst="rect">
            <a:avLst/>
          </a:prstGeom>
          <a:noFill/>
        </p:spPr>
        <p:txBody>
          <a:bodyPr wrap="square" rtlCol="0">
            <a:spAutoFit/>
          </a:bodyPr>
          <a:lstStyle/>
          <a:p>
            <a:r>
              <a:rPr lang="en-AU" sz="2800" dirty="0" smtClean="0">
                <a:solidFill>
                  <a:srgbClr val="FFC000"/>
                </a:solidFill>
              </a:rPr>
              <a:t>Elements and Tags</a:t>
            </a:r>
            <a:endParaRPr lang="en-AU" sz="2800" dirty="0">
              <a:solidFill>
                <a:srgbClr val="FFC000"/>
              </a:solidFill>
            </a:endParaRPr>
          </a:p>
        </p:txBody>
      </p:sp>
      <p:sp>
        <p:nvSpPr>
          <p:cNvPr id="6" name="TextBox 5"/>
          <p:cNvSpPr txBox="1"/>
          <p:nvPr/>
        </p:nvSpPr>
        <p:spPr>
          <a:xfrm>
            <a:off x="500034" y="1285860"/>
            <a:ext cx="7929618" cy="1938992"/>
          </a:xfrm>
          <a:prstGeom prst="rect">
            <a:avLst/>
          </a:prstGeom>
          <a:noFill/>
        </p:spPr>
        <p:txBody>
          <a:bodyPr wrap="square" rtlCol="0">
            <a:spAutoFit/>
          </a:bodyPr>
          <a:lstStyle/>
          <a:p>
            <a:r>
              <a:rPr lang="en-AU" sz="2400" dirty="0" smtClean="0"/>
              <a:t>Each part of an HTML page is called an Element. Elements are made of Tags. Tags are surrounded by Angle Brackets. The first one is the Start Tag and the second one is the End Tag. What’s in between is the Element Content and this is what you see on the Web Page.</a:t>
            </a:r>
            <a:endParaRPr lang="en-AU" sz="2400" dirty="0"/>
          </a:p>
        </p:txBody>
      </p:sp>
      <p:sp>
        <p:nvSpPr>
          <p:cNvPr id="8" name="Rectangular Callout 7"/>
          <p:cNvSpPr/>
          <p:nvPr/>
        </p:nvSpPr>
        <p:spPr>
          <a:xfrm>
            <a:off x="3643306" y="3357562"/>
            <a:ext cx="2143140" cy="571504"/>
          </a:xfrm>
          <a:prstGeom prst="wedgeRectCallout">
            <a:avLst>
              <a:gd name="adj1" fmla="val 18282"/>
              <a:gd name="adj2" fmla="val 52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chemeClr val="tx1"/>
                </a:solidFill>
              </a:rPr>
              <a:t>Example Tag</a:t>
            </a:r>
            <a:r>
              <a:rPr lang="en-AU" dirty="0" smtClean="0"/>
              <a:t>s</a:t>
            </a:r>
            <a:endParaRPr lang="en-AU" dirty="0"/>
          </a:p>
        </p:txBody>
      </p:sp>
      <p:sp>
        <p:nvSpPr>
          <p:cNvPr id="9" name="Rectangular Callout 8"/>
          <p:cNvSpPr/>
          <p:nvPr/>
        </p:nvSpPr>
        <p:spPr>
          <a:xfrm>
            <a:off x="500034" y="3857628"/>
            <a:ext cx="2143140" cy="571504"/>
          </a:xfrm>
          <a:prstGeom prst="wedgeRectCallout">
            <a:avLst>
              <a:gd name="adj1" fmla="val -1758"/>
              <a:gd name="adj2" fmla="val 115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chemeClr val="tx1"/>
                </a:solidFill>
              </a:rPr>
              <a:t>Start Tag</a:t>
            </a:r>
            <a:r>
              <a:rPr lang="en-AU" dirty="0" smtClean="0"/>
              <a:t>s</a:t>
            </a:r>
            <a:endParaRPr lang="en-AU" dirty="0"/>
          </a:p>
        </p:txBody>
      </p:sp>
      <p:sp>
        <p:nvSpPr>
          <p:cNvPr id="10" name="Rectangular Callout 9"/>
          <p:cNvSpPr/>
          <p:nvPr/>
        </p:nvSpPr>
        <p:spPr>
          <a:xfrm>
            <a:off x="6572264" y="3857628"/>
            <a:ext cx="2143140" cy="571504"/>
          </a:xfrm>
          <a:prstGeom prst="wedgeRectCallout">
            <a:avLst>
              <a:gd name="adj1" fmla="val -1112"/>
              <a:gd name="adj2" fmla="val 103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chemeClr val="tx1"/>
                </a:solidFill>
              </a:rPr>
              <a:t>End Tag</a:t>
            </a:r>
            <a:r>
              <a:rPr lang="en-AU" dirty="0" smtClean="0"/>
              <a:t>s</a:t>
            </a:r>
            <a:endParaRPr lang="en-AU" dirty="0"/>
          </a:p>
        </p:txBody>
      </p:sp>
      <p:sp>
        <p:nvSpPr>
          <p:cNvPr id="11" name="Rectangular Callout 10"/>
          <p:cNvSpPr/>
          <p:nvPr/>
        </p:nvSpPr>
        <p:spPr>
          <a:xfrm>
            <a:off x="3143240" y="5857892"/>
            <a:ext cx="3357586" cy="571504"/>
          </a:xfrm>
          <a:prstGeom prst="wedgeRectCallout">
            <a:avLst>
              <a:gd name="adj1" fmla="val -18497"/>
              <a:gd name="adj2" fmla="val -119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chemeClr val="tx1"/>
                </a:solidFill>
              </a:rPr>
              <a:t>Element Content</a:t>
            </a:r>
            <a:r>
              <a:rPr lang="en-AU" dirty="0" smtClean="0"/>
              <a:t>s</a:t>
            </a: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0298" y="285728"/>
            <a:ext cx="3071834" cy="523220"/>
          </a:xfrm>
          <a:prstGeom prst="rect">
            <a:avLst/>
          </a:prstGeom>
          <a:noFill/>
        </p:spPr>
        <p:txBody>
          <a:bodyPr wrap="square" rtlCol="0">
            <a:spAutoFit/>
          </a:bodyPr>
          <a:lstStyle/>
          <a:p>
            <a:r>
              <a:rPr lang="en-AU" sz="2800" dirty="0" smtClean="0">
                <a:solidFill>
                  <a:srgbClr val="FFC000"/>
                </a:solidFill>
              </a:rPr>
              <a:t>Choosing Colours</a:t>
            </a:r>
            <a:endParaRPr lang="en-AU" sz="2800" dirty="0">
              <a:solidFill>
                <a:srgbClr val="FFC000"/>
              </a:solidFill>
            </a:endParaRPr>
          </a:p>
        </p:txBody>
      </p:sp>
      <p:pic>
        <p:nvPicPr>
          <p:cNvPr id="6146" name="Picture 2"/>
          <p:cNvPicPr>
            <a:picLocks noChangeAspect="1" noChangeArrowheads="1"/>
          </p:cNvPicPr>
          <p:nvPr/>
        </p:nvPicPr>
        <p:blipFill>
          <a:blip r:embed="rId2" cstate="print"/>
          <a:srcRect l="11719" t="20508" r="49609" b="51172"/>
          <a:stretch>
            <a:fillRect/>
          </a:stretch>
        </p:blipFill>
        <p:spPr bwMode="auto">
          <a:xfrm>
            <a:off x="714348" y="2571744"/>
            <a:ext cx="7803986" cy="3429024"/>
          </a:xfrm>
          <a:prstGeom prst="rect">
            <a:avLst/>
          </a:prstGeom>
          <a:noFill/>
          <a:ln w="9525">
            <a:noFill/>
            <a:miter lim="800000"/>
            <a:headEnd/>
            <a:tailEnd/>
          </a:ln>
          <a:effectLst/>
        </p:spPr>
      </p:pic>
      <p:sp>
        <p:nvSpPr>
          <p:cNvPr id="5" name="TextBox 4"/>
          <p:cNvSpPr txBox="1"/>
          <p:nvPr/>
        </p:nvSpPr>
        <p:spPr>
          <a:xfrm>
            <a:off x="357158" y="1285860"/>
            <a:ext cx="8286808" cy="830997"/>
          </a:xfrm>
          <a:prstGeom prst="rect">
            <a:avLst/>
          </a:prstGeom>
          <a:noFill/>
        </p:spPr>
        <p:txBody>
          <a:bodyPr wrap="square" rtlCol="0">
            <a:spAutoFit/>
          </a:bodyPr>
          <a:lstStyle/>
          <a:p>
            <a:r>
              <a:rPr lang="en-AU" sz="2400" dirty="0" smtClean="0"/>
              <a:t>When choosing Colours for your Fonts, Borders or Background you can either use the </a:t>
            </a:r>
            <a:r>
              <a:rPr lang="en-AU" sz="2400" dirty="0" smtClean="0">
                <a:solidFill>
                  <a:srgbClr val="0000FF"/>
                </a:solidFill>
              </a:rPr>
              <a:t>Colour Name </a:t>
            </a:r>
            <a:r>
              <a:rPr lang="en-AU" sz="2400" dirty="0" smtClean="0"/>
              <a:t>or the </a:t>
            </a:r>
            <a:r>
              <a:rPr lang="en-AU" sz="2400" dirty="0" smtClean="0">
                <a:solidFill>
                  <a:srgbClr val="0000FF"/>
                </a:solidFill>
              </a:rPr>
              <a:t>Colour HEX</a:t>
            </a:r>
            <a:endParaRPr lang="en-AU" sz="2400"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0298" y="285728"/>
            <a:ext cx="3071834" cy="523220"/>
          </a:xfrm>
          <a:prstGeom prst="rect">
            <a:avLst/>
          </a:prstGeom>
          <a:noFill/>
        </p:spPr>
        <p:txBody>
          <a:bodyPr wrap="square" rtlCol="0">
            <a:spAutoFit/>
          </a:bodyPr>
          <a:lstStyle/>
          <a:p>
            <a:r>
              <a:rPr lang="en-AU" sz="2800" dirty="0" smtClean="0">
                <a:solidFill>
                  <a:srgbClr val="FFC000"/>
                </a:solidFill>
              </a:rPr>
              <a:t>Choosing Colours</a:t>
            </a:r>
            <a:endParaRPr lang="en-AU" sz="2800" dirty="0">
              <a:solidFill>
                <a:srgbClr val="FFC000"/>
              </a:solidFill>
            </a:endParaRPr>
          </a:p>
        </p:txBody>
      </p:sp>
      <p:pic>
        <p:nvPicPr>
          <p:cNvPr id="7171" name="Picture 3"/>
          <p:cNvPicPr>
            <a:picLocks noChangeAspect="1" noChangeArrowheads="1"/>
          </p:cNvPicPr>
          <p:nvPr/>
        </p:nvPicPr>
        <p:blipFill>
          <a:blip r:embed="rId2" cstate="print"/>
          <a:srcRect l="2610" t="16602" r="68678" b="42382"/>
          <a:stretch>
            <a:fillRect/>
          </a:stretch>
        </p:blipFill>
        <p:spPr bwMode="auto">
          <a:xfrm>
            <a:off x="3155146" y="1428736"/>
            <a:ext cx="5917448" cy="5072098"/>
          </a:xfrm>
          <a:prstGeom prst="rect">
            <a:avLst/>
          </a:prstGeom>
          <a:noFill/>
          <a:ln w="9525">
            <a:noFill/>
            <a:miter lim="800000"/>
            <a:headEnd/>
            <a:tailEnd/>
          </a:ln>
          <a:effectLst/>
        </p:spPr>
      </p:pic>
      <p:sp>
        <p:nvSpPr>
          <p:cNvPr id="7" name="Line Callout 1 6"/>
          <p:cNvSpPr/>
          <p:nvPr/>
        </p:nvSpPr>
        <p:spPr>
          <a:xfrm>
            <a:off x="428596" y="1428736"/>
            <a:ext cx="2357454" cy="1000132"/>
          </a:xfrm>
          <a:prstGeom prst="borderCallout1">
            <a:avLst>
              <a:gd name="adj1" fmla="val 70078"/>
              <a:gd name="adj2" fmla="val 92378"/>
              <a:gd name="adj3" fmla="val 96460"/>
              <a:gd name="adj4" fmla="val 116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Attribute for background colour</a:t>
            </a:r>
            <a:r>
              <a:rPr lang="en-AU" dirty="0" smtClean="0"/>
              <a:t>t</a:t>
            </a:r>
            <a:endParaRPr lang="en-AU" dirty="0"/>
          </a:p>
        </p:txBody>
      </p:sp>
      <p:sp>
        <p:nvSpPr>
          <p:cNvPr id="8" name="Line Callout 1 7"/>
          <p:cNvSpPr/>
          <p:nvPr/>
        </p:nvSpPr>
        <p:spPr>
          <a:xfrm>
            <a:off x="428596" y="2714620"/>
            <a:ext cx="2357454" cy="1000132"/>
          </a:xfrm>
          <a:prstGeom prst="borderCallout1">
            <a:avLst>
              <a:gd name="adj1" fmla="val 57246"/>
              <a:gd name="adj2" fmla="val 101905"/>
              <a:gd name="adj3" fmla="val 53152"/>
              <a:gd name="adj4" fmla="val 118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Font Attributes Size, Font Type and Colour</a:t>
            </a:r>
            <a:r>
              <a:rPr lang="en-AU" dirty="0" smtClean="0"/>
              <a:t>t</a:t>
            </a:r>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8926" y="285728"/>
            <a:ext cx="4786346" cy="523220"/>
          </a:xfrm>
          <a:prstGeom prst="rect">
            <a:avLst/>
          </a:prstGeom>
          <a:noFill/>
        </p:spPr>
        <p:txBody>
          <a:bodyPr wrap="square" rtlCol="0">
            <a:spAutoFit/>
          </a:bodyPr>
          <a:lstStyle/>
          <a:p>
            <a:pPr algn="ctr"/>
            <a:r>
              <a:rPr lang="en-AU" sz="2800" dirty="0" smtClean="0">
                <a:solidFill>
                  <a:srgbClr val="FFC000"/>
                </a:solidFill>
              </a:rPr>
              <a:t>HTML Links   (Hyperlinks)</a:t>
            </a:r>
            <a:endParaRPr lang="en-AU" sz="2800" dirty="0">
              <a:solidFill>
                <a:srgbClr val="FFC000"/>
              </a:solidFill>
            </a:endParaRPr>
          </a:p>
        </p:txBody>
      </p:sp>
      <p:sp>
        <p:nvSpPr>
          <p:cNvPr id="6" name="TextBox 5"/>
          <p:cNvSpPr txBox="1"/>
          <p:nvPr/>
        </p:nvSpPr>
        <p:spPr>
          <a:xfrm>
            <a:off x="214282" y="1202280"/>
            <a:ext cx="8715436" cy="369332"/>
          </a:xfrm>
          <a:prstGeom prst="rect">
            <a:avLst/>
          </a:prstGeom>
          <a:noFill/>
        </p:spPr>
        <p:txBody>
          <a:bodyPr wrap="square" rtlCol="0">
            <a:spAutoFit/>
          </a:bodyPr>
          <a:lstStyle/>
          <a:p>
            <a:r>
              <a:rPr lang="en-AU" dirty="0" smtClean="0"/>
              <a:t>Adding Hyperlinks to web pages is quite easy.  Look at the example below in Dreamweaver.</a:t>
            </a:r>
            <a:endParaRPr lang="en-AU" dirty="0"/>
          </a:p>
        </p:txBody>
      </p:sp>
      <p:pic>
        <p:nvPicPr>
          <p:cNvPr id="8" name="Picture 3"/>
          <p:cNvPicPr>
            <a:picLocks noChangeAspect="1" noChangeArrowheads="1"/>
          </p:cNvPicPr>
          <p:nvPr/>
        </p:nvPicPr>
        <p:blipFill>
          <a:blip r:embed="rId2" cstate="print"/>
          <a:srcRect l="2096" t="17618" r="74219" b="42383"/>
          <a:stretch>
            <a:fillRect/>
          </a:stretch>
        </p:blipFill>
        <p:spPr bwMode="auto">
          <a:xfrm>
            <a:off x="2143108" y="1571612"/>
            <a:ext cx="5005749"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cstate="print"/>
          <a:srcRect l="2107" t="16797" r="77722" b="48047"/>
          <a:stretch>
            <a:fillRect/>
          </a:stretch>
        </p:blipFill>
        <p:spPr bwMode="auto">
          <a:xfrm>
            <a:off x="4000496" y="1214422"/>
            <a:ext cx="4786346" cy="5005514"/>
          </a:xfrm>
          <a:prstGeom prst="rect">
            <a:avLst/>
          </a:prstGeom>
          <a:noFill/>
          <a:ln w="9525">
            <a:noFill/>
            <a:miter lim="800000"/>
            <a:headEnd/>
            <a:tailEnd/>
          </a:ln>
          <a:effectLst/>
        </p:spPr>
      </p:pic>
      <p:sp>
        <p:nvSpPr>
          <p:cNvPr id="5" name="TextBox 4"/>
          <p:cNvSpPr txBox="1"/>
          <p:nvPr/>
        </p:nvSpPr>
        <p:spPr>
          <a:xfrm>
            <a:off x="2928926" y="285728"/>
            <a:ext cx="4786346" cy="523220"/>
          </a:xfrm>
          <a:prstGeom prst="rect">
            <a:avLst/>
          </a:prstGeom>
          <a:noFill/>
        </p:spPr>
        <p:txBody>
          <a:bodyPr wrap="square" rtlCol="0">
            <a:spAutoFit/>
          </a:bodyPr>
          <a:lstStyle/>
          <a:p>
            <a:pPr algn="ctr"/>
            <a:r>
              <a:rPr lang="en-AU" sz="2800" dirty="0" smtClean="0">
                <a:solidFill>
                  <a:srgbClr val="FFC000"/>
                </a:solidFill>
              </a:rPr>
              <a:t>HTML Links   (Hyperlinks)</a:t>
            </a:r>
            <a:endParaRPr lang="en-AU" sz="2800" dirty="0">
              <a:solidFill>
                <a:srgbClr val="FFC000"/>
              </a:solidFill>
            </a:endParaRPr>
          </a:p>
        </p:txBody>
      </p:sp>
      <p:sp>
        <p:nvSpPr>
          <p:cNvPr id="7" name="Line Callout 1 (Accent Bar) 6"/>
          <p:cNvSpPr/>
          <p:nvPr/>
        </p:nvSpPr>
        <p:spPr>
          <a:xfrm>
            <a:off x="214282" y="1785926"/>
            <a:ext cx="3571900" cy="714380"/>
          </a:xfrm>
          <a:prstGeom prst="accentCallout1">
            <a:avLst>
              <a:gd name="adj1" fmla="val 49780"/>
              <a:gd name="adj2" fmla="val 102489"/>
              <a:gd name="adj3" fmla="val 58196"/>
              <a:gd name="adj4" fmla="val 11317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A paragraph creates space around the link</a:t>
            </a:r>
            <a:r>
              <a:rPr lang="en-AU" dirty="0" smtClean="0"/>
              <a:t>  </a:t>
            </a:r>
            <a:r>
              <a:rPr lang="en-AU" dirty="0" smtClean="0">
                <a:solidFill>
                  <a:schemeClr val="tx1"/>
                </a:solidFill>
              </a:rPr>
              <a:t>&lt;p&gt; This looks clearer for the user.</a:t>
            </a:r>
            <a:endParaRPr lang="en-AU" dirty="0">
              <a:solidFill>
                <a:schemeClr val="tx1"/>
              </a:solidFill>
            </a:endParaRPr>
          </a:p>
        </p:txBody>
      </p:sp>
      <p:sp>
        <p:nvSpPr>
          <p:cNvPr id="10" name="Line Callout 1 (Accent Bar) 9"/>
          <p:cNvSpPr/>
          <p:nvPr/>
        </p:nvSpPr>
        <p:spPr>
          <a:xfrm>
            <a:off x="285720" y="2714620"/>
            <a:ext cx="3357586" cy="857256"/>
          </a:xfrm>
          <a:prstGeom prst="accentCallout1">
            <a:avLst>
              <a:gd name="adj1" fmla="val 49780"/>
              <a:gd name="adj2" fmla="val 102489"/>
              <a:gd name="adj3" fmla="val 44099"/>
              <a:gd name="adj4" fmla="val 11977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This is how you write a hyperlink in HTML</a:t>
            </a:r>
          </a:p>
        </p:txBody>
      </p:sp>
      <p:sp>
        <p:nvSpPr>
          <p:cNvPr id="13" name="Line Callout 1 (Accent Bar) 12"/>
          <p:cNvSpPr/>
          <p:nvPr/>
        </p:nvSpPr>
        <p:spPr>
          <a:xfrm>
            <a:off x="285720" y="5429264"/>
            <a:ext cx="3357586" cy="857256"/>
          </a:xfrm>
          <a:prstGeom prst="accentCallout1">
            <a:avLst>
              <a:gd name="adj1" fmla="val 49780"/>
              <a:gd name="adj2" fmla="val 102489"/>
              <a:gd name="adj3" fmla="val 47331"/>
              <a:gd name="adj4" fmla="val 11235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This is how the link looks on the page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818</Words>
  <Application>Microsoft Office PowerPoint</Application>
  <PresentationFormat>On-screen Show (4:3)</PresentationFormat>
  <Paragraphs>134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Learning HTML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St Marys Catholic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HTML</dc:title>
  <dc:creator>A. Brimacombe</dc:creator>
  <cp:lastModifiedBy>C6</cp:lastModifiedBy>
  <cp:revision>14</cp:revision>
  <dcterms:created xsi:type="dcterms:W3CDTF">2008-01-07T23:22:50Z</dcterms:created>
  <dcterms:modified xsi:type="dcterms:W3CDTF">2009-08-13T03:26:21Z</dcterms:modified>
</cp:coreProperties>
</file>